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5"/>
  </p:notesMasterIdLst>
  <p:sldIdLst>
    <p:sldId id="258" r:id="rId3"/>
    <p:sldId id="298" r:id="rId4"/>
    <p:sldId id="266" r:id="rId5"/>
    <p:sldId id="270" r:id="rId6"/>
    <p:sldId id="269" r:id="rId7"/>
    <p:sldId id="313" r:id="rId8"/>
    <p:sldId id="274" r:id="rId9"/>
    <p:sldId id="275" r:id="rId10"/>
    <p:sldId id="279" r:id="rId11"/>
    <p:sldId id="283" r:id="rId12"/>
    <p:sldId id="284" r:id="rId13"/>
    <p:sldId id="285" r:id="rId14"/>
    <p:sldId id="286" r:id="rId15"/>
    <p:sldId id="289" r:id="rId16"/>
    <p:sldId id="290" r:id="rId17"/>
    <p:sldId id="293" r:id="rId18"/>
    <p:sldId id="296" r:id="rId19"/>
    <p:sldId id="295" r:id="rId20"/>
    <p:sldId id="294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17" r:id="rId29"/>
    <p:sldId id="310" r:id="rId30"/>
    <p:sldId id="311" r:id="rId31"/>
    <p:sldId id="315" r:id="rId32"/>
    <p:sldId id="316" r:id="rId33"/>
    <p:sldId id="31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17" autoAdjust="0"/>
    <p:restoredTop sz="81917" autoAdjust="0"/>
  </p:normalViewPr>
  <p:slideViewPr>
    <p:cSldViewPr snapToGrid="0">
      <p:cViewPr varScale="1">
        <p:scale>
          <a:sx n="72" d="100"/>
          <a:sy n="72" d="100"/>
        </p:scale>
        <p:origin x="42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3EC-4660-87F9-50A54E3990CD}"/>
              </c:ext>
            </c:extLst>
          </c:dPt>
          <c:dPt>
            <c:idx val="1"/>
            <c:bubble3D val="0"/>
            <c:spPr>
              <a:solidFill>
                <a:schemeClr val="accent5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AB-4D1B-BF7C-2A6E9DC41F16}"/>
              </c:ext>
            </c:extLst>
          </c:dPt>
          <c:dPt>
            <c:idx val="2"/>
            <c:bubble3D val="0"/>
            <c:spPr>
              <a:solidFill>
                <a:schemeClr val="accent5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AB-4D1B-BF7C-2A6E9DC41F16}"/>
              </c:ext>
            </c:extLst>
          </c:dPt>
          <c:dPt>
            <c:idx val="3"/>
            <c:bubble3D val="0"/>
            <c:spPr>
              <a:solidFill>
                <a:schemeClr val="accent5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AB-4D1B-BF7C-2A6E9DC41F16}"/>
              </c:ext>
            </c:extLst>
          </c:dPt>
          <c:dPt>
            <c:idx val="4"/>
            <c:bubble3D val="0"/>
            <c:spPr>
              <a:solidFill>
                <a:schemeClr val="accent5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EC-4660-87F9-50A54E3990CD}"/>
              </c:ext>
            </c:extLst>
          </c:dPt>
          <c:dPt>
            <c:idx val="5"/>
            <c:bubble3D val="0"/>
            <c:spPr>
              <a:solidFill>
                <a:schemeClr val="accent5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9AB-4D1B-BF7C-2A6E9DC41F16}"/>
              </c:ext>
            </c:extLst>
          </c:dPt>
          <c:dLbls>
            <c:dLbl>
              <c:idx val="4"/>
              <c:layout/>
              <c:numFmt formatCode="0.00%" sourceLinked="0"/>
              <c:spPr>
                <a:solidFill>
                  <a:srgbClr val="FFFFFF"/>
                </a:solidFill>
                <a:ln>
                  <a:solidFill>
                    <a:srgbClr val="000000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3-83EC-4660-87F9-50A54E3990CD}"/>
                </c:ext>
              </c:extLst>
            </c:dLbl>
            <c:numFmt formatCode="0.00%" sourceLinked="0"/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Others</c:v>
                </c:pt>
                <c:pt idx="1">
                  <c:v>Colorectum</c:v>
                </c:pt>
                <c:pt idx="2">
                  <c:v>Lung</c:v>
                </c:pt>
                <c:pt idx="3">
                  <c:v>Prostate</c:v>
                </c:pt>
                <c:pt idx="4">
                  <c:v>Bladder</c:v>
                </c:pt>
                <c:pt idx="5">
                  <c:v>Breast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201954</c:v>
                </c:pt>
                <c:pt idx="1">
                  <c:v>48576</c:v>
                </c:pt>
                <c:pt idx="2">
                  <c:v>41953</c:v>
                </c:pt>
                <c:pt idx="3">
                  <c:v>39317</c:v>
                </c:pt>
                <c:pt idx="4">
                  <c:v>28336</c:v>
                </c:pt>
                <c:pt idx="5">
                  <c:v>55133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EC-4660-87F9-50A54E399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37-422F-A27A-029A73E2F3A0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37-422F-A27A-029A73E2F3A0}"/>
              </c:ext>
            </c:extLst>
          </c:dPt>
          <c:dLbls>
            <c:dLbl>
              <c:idx val="0"/>
              <c:layout>
                <c:manualLayout>
                  <c:x val="6.3650797040466736E-2"/>
                  <c:y val="-2.186589548733269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837-422F-A27A-029A73E2F3A0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22524</c:v>
                </c:pt>
                <c:pt idx="1">
                  <c:v>5812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37-422F-A27A-029A73E2F3A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4364642337302"/>
          <c:y val="9.9130036630036625E-2"/>
          <c:w val="0.50139198218262804"/>
          <c:h val="0.8246336996336995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F9-4946-8BE6-0DCD11C84E66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F9-4946-8BE6-0DCD11C84E66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F9-4946-8BE6-0DCD11C84E66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5F9-4946-8BE6-0DCD11C84E66}"/>
              </c:ext>
            </c:extLst>
          </c:dPt>
          <c:dLbls>
            <c:dLbl>
              <c:idx val="0"/>
              <c:layout>
                <c:manualLayout>
                  <c:x val="9.3367837893167091E-2"/>
                  <c:y val="-5.7826764316115269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E9C3D2C-16BE-4374-AFE3-33B9283E8130}" type="CATEGORYNAME">
                      <a:rPr lang="en-US" baseline="0">
                        <a:solidFill>
                          <a:schemeClr val="accent5"/>
                        </a:solidFill>
                      </a:rPr>
                      <a:pPr>
                        <a:defRPr>
                          <a:solidFill>
                            <a:schemeClr val="accent5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accent5"/>
                        </a:solidFill>
                      </a:rPr>
                      <a:t>
</a:t>
                    </a:r>
                    <a:fld id="{B4BE0BA1-8D13-4143-9289-75E49080EA75}" type="PERCENTAGE">
                      <a:rPr lang="en-US" baseline="0">
                        <a:solidFill>
                          <a:schemeClr val="accent5"/>
                        </a:solidFill>
                      </a:rPr>
                      <a:pPr>
                        <a:defRPr>
                          <a:solidFill>
                            <a:schemeClr val="accent5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accent5"/>
                      </a:solidFill>
                    </a:endParaRPr>
                  </a:p>
                </c:rich>
              </c:tx>
              <c:spPr>
                <a:solidFill>
                  <a:prstClr val="white"/>
                </a:solidFill>
                <a:ln w="12700" cap="flat" cmpd="sng" algn="ctr">
                  <a:solidFill>
                    <a:srgbClr val="A5A5A5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4608"/>
                        <a:gd name="adj2" fmla="val -96375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673013607995044"/>
                      <c:h val="0.153420480080355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5F9-4946-8BE6-0DCD11C84E66}"/>
                </c:ext>
              </c:extLst>
            </c:dLbl>
            <c:dLbl>
              <c:idx val="1"/>
              <c:layout>
                <c:manualLayout>
                  <c:x val="-0.12927036833601951"/>
                  <c:y val="0.1882491459181439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70017309471762"/>
                      <c:h val="0.1832954856081665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5F9-4946-8BE6-0DCD11C84E66}"/>
                </c:ext>
              </c:extLst>
            </c:dLbl>
            <c:dLbl>
              <c:idx val="3"/>
              <c:layout>
                <c:manualLayout>
                  <c:x val="5.9855233853006583E-2"/>
                  <c:y val="4.578754578754579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05F9-4946-8BE6-0DCD11C84E66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Urothelial Carcinoma</c:v>
                </c:pt>
                <c:pt idx="1">
                  <c:v>Squamous Cell Carcinoma</c:v>
                </c:pt>
                <c:pt idx="2">
                  <c:v>Adenocarcinoma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4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5F9-4946-8BE6-0DCD11C84E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Dataset 1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AF-4812-AB8E-0A07C33AE8DD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A-4C9E-9B49-9B420A037E3F}"/>
              </c:ext>
            </c:extLst>
          </c:dPt>
          <c:dLbls>
            <c:dLbl>
              <c:idx val="1"/>
              <c:layout>
                <c:manualLayout>
                  <c:x val="-9.2190889370932755E-2"/>
                  <c:y val="3.443527104489898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32A-4C9E-9B49-9B420A037E3F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Normal</c:v>
                </c:pt>
                <c:pt idx="1">
                  <c:v>Cancer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2A-4C9E-9B49-9B420A037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Dataset 1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5-44D0-9396-6D9AE1F427C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5-44D0-9396-6D9AE1F427CC}"/>
              </c:ext>
            </c:extLst>
          </c:dPt>
          <c:dPt>
            <c:idx val="2"/>
            <c:bubble3D val="0"/>
            <c:spPr>
              <a:solidFill>
                <a:schemeClr val="accent5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5-44D0-9396-6D9AE1F427CC}"/>
              </c:ext>
            </c:extLst>
          </c:dPt>
          <c:dLbls>
            <c:dLbl>
              <c:idx val="1"/>
              <c:layout>
                <c:manualLayout>
                  <c:x val="-0.16170431211498973"/>
                  <c:y val="0.1515151925975555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0B5-44D0-9396-6D9AE1F427CC}"/>
                </c:ext>
              </c:extLst>
            </c:dLbl>
            <c:dLbl>
              <c:idx val="2"/>
              <c:layout>
                <c:manualLayout>
                  <c:x val="-0.1873716632443532"/>
                  <c:y val="6.8870542089797971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0B5-44D0-9396-6D9AE1F427CC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Normal</c:v>
                </c:pt>
                <c:pt idx="1">
                  <c:v>Cancer</c:v>
                </c:pt>
                <c:pt idx="2">
                  <c:v>Suspected Cancer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87</c:v>
                </c:pt>
                <c:pt idx="1">
                  <c:v>6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B5-44D0-9396-6D9AE1F427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198F0-D27A-4A00-A863-57B50E288D35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F0FA3-1807-4013-A93B-E76FB9329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02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I would like</a:t>
            </a:r>
            <a:r>
              <a:rPr lang="en-US" baseline="0" dirty="0" smtClean="0"/>
              <a:t> to present my master thesis “A benchmarking of Object Detection models for Urothelial Cancer cell detection” </a:t>
            </a:r>
          </a:p>
          <a:p>
            <a:r>
              <a:rPr lang="en-US" baseline="0" dirty="0" smtClean="0"/>
              <a:t>under the supervision of Dr. </a:t>
            </a:r>
            <a:r>
              <a:rPr lang="en-US" baseline="0" dirty="0" err="1" smtClean="0"/>
              <a:t>Scardapane</a:t>
            </a:r>
            <a:r>
              <a:rPr lang="en-US" baseline="0" dirty="0" smtClean="0"/>
              <a:t> Simone and  Co-Advisor Dr. </a:t>
            </a:r>
            <a:r>
              <a:rPr lang="en-US" baseline="0" dirty="0" err="1" smtClean="0"/>
              <a:t>Gianieri</a:t>
            </a:r>
            <a:r>
              <a:rPr lang="en-US" baseline="0" dirty="0" smtClean="0"/>
              <a:t> Enrico.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72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Instead, </a:t>
            </a:r>
            <a:r>
              <a:rPr lang="en-US" baseline="0" dirty="0" smtClean="0"/>
              <a:t> Transformer based model are new class,  because they are not build on CNN, but on </a:t>
            </a:r>
            <a:r>
              <a:rPr lang="en-US" baseline="0" dirty="0" err="1" smtClean="0"/>
              <a:t>Transfomers</a:t>
            </a:r>
            <a:r>
              <a:rPr lang="en-US" baseline="0" dirty="0" smtClean="0"/>
              <a:t> which </a:t>
            </a:r>
            <a:r>
              <a:rPr lang="en-US" baseline="0" dirty="0" err="1" smtClean="0"/>
              <a:t>origonal</a:t>
            </a:r>
            <a:r>
              <a:rPr lang="en-US" baseline="0" dirty="0" smtClean="0"/>
              <a:t> come from natural language processing. The  key difference is the images is split in patches considered as the sequence of token.. Among them,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of the most successful variant of object detection which is called Swin transformer. </a:t>
            </a:r>
            <a:r>
              <a:rPr lang="en-US" dirty="0" smtClean="0"/>
              <a:t>With</a:t>
            </a:r>
            <a:r>
              <a:rPr lang="en-US" baseline="0" dirty="0" smtClean="0"/>
              <a:t> the matter of time, I am able go into details of each architectures.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1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chapter, we introduce the dataset and</a:t>
            </a:r>
            <a:r>
              <a:rPr lang="en-US" baseline="0" dirty="0" smtClean="0"/>
              <a:t> Evaluation 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urothelial</a:t>
            </a:r>
            <a:r>
              <a:rPr lang="en-US" baseline="0" dirty="0" smtClean="0"/>
              <a:t> cancer cell object detection dataset is collected by the </a:t>
            </a:r>
            <a:r>
              <a:rPr lang="en-US" baseline="0" dirty="0" err="1" smtClean="0"/>
              <a:t>coblaboration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Sant’Andrea</a:t>
            </a:r>
            <a:r>
              <a:rPr lang="en-US" baseline="0" dirty="0" smtClean="0"/>
              <a:t> General </a:t>
            </a:r>
            <a:r>
              <a:rPr lang="en-US" baseline="0" dirty="0" err="1" smtClean="0"/>
              <a:t>Hosttal</a:t>
            </a:r>
            <a:r>
              <a:rPr lang="en-US" baseline="0" dirty="0" smtClean="0"/>
              <a:t> in Rome and Sapienza University of </a:t>
            </a:r>
            <a:r>
              <a:rPr lang="en-US" baseline="0" dirty="0" err="1" smtClean="0"/>
              <a:t>ROme</a:t>
            </a:r>
            <a:r>
              <a:rPr lang="en-US" baseline="0" dirty="0" smtClean="0"/>
              <a:t>,.</a:t>
            </a:r>
          </a:p>
          <a:p>
            <a:r>
              <a:rPr lang="en-US" baseline="0" dirty="0" smtClean="0"/>
              <a:t>It include 81 images from 81 patients. The Dataset is annotated in COCO format.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4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can see in Fig:4.</a:t>
            </a:r>
            <a:r>
              <a:rPr lang="en-US" baseline="0" dirty="0" smtClean="0"/>
              <a:t> the number of cells varies significantly ranging from 5 to 370 cells in each image.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Shown in Fig 5: 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majority of cell’s width and height are distributed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40 to 150 pixels.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in Fig 6: the majority of the cell’s ratio ranges between 0.5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2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08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original dataset</a:t>
            </a:r>
            <a:r>
              <a:rPr lang="en-US" baseline="0" dirty="0" smtClean="0"/>
              <a:t> with 6 classes, we create 2 new datasets: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Dataset 1 with 2 classes Normal and Cancer,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Dataset 2 with 3 classes Normal, Cancer and suspected Cancer.</a:t>
            </a:r>
          </a:p>
          <a:p>
            <a:endParaRPr lang="en-US" baseline="0" dirty="0" smtClean="0"/>
          </a:p>
          <a:p>
            <a:r>
              <a:rPr lang="it-I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normale epiteliali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normale infiammatorie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it-I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normale globuli rossi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patologico atipico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patologico sospetto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patologico carcinoma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it-IT" dirty="0" smtClean="0"/>
              <a:t> </a:t>
            </a:r>
            <a:br>
              <a:rPr lang="it-IT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15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split dataset into 3 partitions train based on number of image and cells, around 80% for training, 15% for validation and 5% for testing. 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detect small and dense objects in high-resolution images of our dataset and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increasing number of train images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train and evaluate the model 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 with smaller size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slicing original image.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10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a high class imbalance in 2 dataset shown here. To deal with this problem, we use the Focal Loss.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2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IoU</a:t>
            </a:r>
            <a:r>
              <a:rPr lang="en-US" baseline="0" dirty="0" smtClean="0"/>
              <a:t> is the metric that measure the overlap degree between the prediction and ground truth.</a:t>
            </a:r>
          </a:p>
          <a:p>
            <a:endParaRPr lang="en-US" dirty="0" smtClean="0"/>
          </a:p>
          <a:p>
            <a:r>
              <a:rPr lang="en-US" dirty="0" smtClean="0"/>
              <a:t>We use this </a:t>
            </a:r>
            <a:r>
              <a:rPr lang="en-US" dirty="0" err="1" smtClean="0"/>
              <a:t>IoU</a:t>
            </a:r>
            <a:r>
              <a:rPr lang="en-US" dirty="0" smtClean="0"/>
              <a:t> and a threshold alpha to </a:t>
            </a:r>
            <a:r>
              <a:rPr lang="en-US" dirty="0" err="1" smtClean="0"/>
              <a:t>identifify</a:t>
            </a:r>
            <a:r>
              <a:rPr lang="en-US" dirty="0" smtClean="0"/>
              <a:t> the TP,</a:t>
            </a:r>
            <a:r>
              <a:rPr lang="en-US" baseline="0" dirty="0" smtClean="0"/>
              <a:t> FP, FN.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27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To</a:t>
            </a:r>
            <a:r>
              <a:rPr lang="en-US" baseline="0" dirty="0" smtClean="0">
                <a:solidFill>
                  <a:srgbClr val="000000"/>
                </a:solidFill>
                <a:latin typeface="LMRoman10-Regular"/>
              </a:rPr>
              <a:t> evaluate the model performance,</a:t>
            </a:r>
          </a:p>
          <a:p>
            <a:r>
              <a:rPr lang="en-US" baseline="0" dirty="0" smtClean="0">
                <a:solidFill>
                  <a:srgbClr val="000000"/>
                </a:solidFill>
                <a:latin typeface="LMRoman10-Regular"/>
              </a:rPr>
              <a:t> we use the </a:t>
            </a:r>
            <a:r>
              <a:rPr lang="en-US" baseline="0" dirty="0" err="1" smtClean="0">
                <a:solidFill>
                  <a:srgbClr val="000000"/>
                </a:solidFill>
                <a:latin typeface="LMRoman10-Regular"/>
              </a:rPr>
              <a:t>CoCO</a:t>
            </a:r>
            <a:r>
              <a:rPr lang="en-US" baseline="0" dirty="0" smtClean="0">
                <a:solidFill>
                  <a:srgbClr val="000000"/>
                </a:solidFill>
                <a:latin typeface="LMRoman10-Regular"/>
              </a:rPr>
              <a:t> </a:t>
            </a:r>
            <a:r>
              <a:rPr lang="en-US" baseline="0" dirty="0" err="1" smtClean="0">
                <a:solidFill>
                  <a:srgbClr val="000000"/>
                </a:solidFill>
                <a:latin typeface="LMRoman10-Regular"/>
              </a:rPr>
              <a:t>Avarage</a:t>
            </a:r>
            <a:r>
              <a:rPr lang="en-US" baseline="0" dirty="0" smtClean="0">
                <a:solidFill>
                  <a:srgbClr val="000000"/>
                </a:solidFill>
                <a:latin typeface="LMRoman10-Regular"/>
              </a:rPr>
              <a:t> Precision which include AP over multiple </a:t>
            </a:r>
            <a:r>
              <a:rPr lang="en-US" baseline="0" dirty="0" err="1" smtClean="0">
                <a:solidFill>
                  <a:srgbClr val="000000"/>
                </a:solidFill>
                <a:latin typeface="LMRoman10-Regular"/>
              </a:rPr>
              <a:t>IoU</a:t>
            </a:r>
            <a:r>
              <a:rPr lang="en-US" baseline="0" dirty="0" smtClean="0">
                <a:solidFill>
                  <a:srgbClr val="000000"/>
                </a:solidFill>
                <a:latin typeface="LMRoman10-Regular"/>
              </a:rPr>
              <a:t> and AP across scales,</a:t>
            </a:r>
          </a:p>
          <a:p>
            <a:r>
              <a:rPr lang="en-US" baseline="0" dirty="0" smtClean="0">
                <a:solidFill>
                  <a:srgbClr val="000000"/>
                </a:solidFill>
                <a:latin typeface="LMRoman10-Regular"/>
              </a:rPr>
              <a:t>In which </a:t>
            </a:r>
            <a:r>
              <a:rPr lang="en-US" baseline="0" dirty="0" err="1" smtClean="0">
                <a:solidFill>
                  <a:srgbClr val="000000"/>
                </a:solidFill>
                <a:latin typeface="LMRoman10-Regular"/>
              </a:rPr>
              <a:t>mAP</a:t>
            </a:r>
            <a:r>
              <a:rPr lang="en-US" baseline="0" dirty="0" smtClean="0">
                <a:solidFill>
                  <a:srgbClr val="000000"/>
                </a:solidFill>
                <a:latin typeface="LMRoman10-Regular"/>
              </a:rPr>
              <a:t> is used to determine the best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0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this chapter</a:t>
            </a:r>
            <a:r>
              <a:rPr lang="en-US" baseline="0" dirty="0" smtClean="0"/>
              <a:t> 4, we are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show our experiment results.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39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may know, Bladder cancer is one of the most common cancers in the world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Italy is not excluded.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Global Cancer Observatory, In 2020, there are over 28000 new cases in Italy. 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incidence of bladder cancer in Men is 4 times higher than in Women. 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which, Urothelial Carcinoma occupy 90% of all bladder cancers.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diagnosis this cancer it requires qualified expert and time with different tests.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21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slide, we can see the performance of different object detectors.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Compared with other objectors,  Yolov5l outperforms on both dataset 1 and dataset 2 with the value of 37.95 and 27 </a:t>
            </a:r>
            <a:r>
              <a:rPr lang="en-US" baseline="0" dirty="0" err="1" smtClean="0"/>
              <a:t>mAP</a:t>
            </a:r>
            <a:r>
              <a:rPr lang="en-US" baseline="0" dirty="0" smtClean="0"/>
              <a:t>, respectively.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71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Considering</a:t>
            </a:r>
            <a:r>
              <a:rPr lang="en-US" baseline="0" dirty="0" smtClean="0"/>
              <a:t> the impact of feature extractors in this computer vision task, </a:t>
            </a:r>
          </a:p>
          <a:p>
            <a:r>
              <a:rPr lang="en-US" baseline="0" dirty="0" smtClean="0"/>
              <a:t>we implemented the RetinaNet with different backbone network.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Dataset 1,  model with EfficientNet reach the highest value of 38.1 </a:t>
            </a:r>
            <a:r>
              <a:rPr lang="en-US" baseline="0" dirty="0" err="1" smtClean="0"/>
              <a:t>mAP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Meanwhile in Dataset 2, models with EfficientNet and Swin Transformer achieve the same value of 26.5 </a:t>
            </a:r>
            <a:r>
              <a:rPr lang="en-US" baseline="0" dirty="0" err="1" smtClean="0"/>
              <a:t>mAP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28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 IOU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 defines overlapping bounding boxes during the NMS technique.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evaluate the model performance on five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thresholds.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Dataset 1,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model with EfficientNet backbone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acchieved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highest value of 38.3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threshold 0.7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 technique is used to filter the predictions of object detectors because 1 object can be detected with multiple overlapping bounding boxes.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9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contrast,</a:t>
            </a:r>
            <a:r>
              <a:rPr lang="en-US" baseline="0" dirty="0" smtClean="0"/>
              <a:t> in Dataset 2, RetinaNet model with Swin transformer with </a:t>
            </a:r>
            <a:r>
              <a:rPr lang="en-US" baseline="0" dirty="0" err="1" smtClean="0"/>
              <a:t>IoU</a:t>
            </a:r>
            <a:r>
              <a:rPr lang="en-US" baseline="0" dirty="0" smtClean="0"/>
              <a:t> threshold 0.3 outperform with 28.2 </a:t>
            </a:r>
            <a:r>
              <a:rPr lang="en-US" baseline="0" dirty="0" err="1" smtClean="0"/>
              <a:t>mAP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7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Comparing with default setup, we add an additional aspect ratios 1.5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the result shown, in both dataset, with four aspect ratios,</a:t>
            </a:r>
          </a:p>
          <a:p>
            <a:r>
              <a:rPr lang="en-US" baseline="0" dirty="0" smtClean="0"/>
              <a:t> RetinaNet-Swin reached the highest performance of 38.5 and 27.2 </a:t>
            </a:r>
            <a:r>
              <a:rPr lang="en-US" baseline="0" dirty="0" err="1" smtClean="0"/>
              <a:t>mAP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73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evaluate</a:t>
            </a:r>
            <a:r>
              <a:rPr lang="en-US" baseline="0" dirty="0" smtClean="0"/>
              <a:t> the model performance on images with bigger sizes.</a:t>
            </a:r>
          </a:p>
          <a:p>
            <a:r>
              <a:rPr lang="en-US" baseline="0" dirty="0" smtClean="0"/>
              <a:t>As the results shown, YOLOv5l outperforms other object detectors mentioned,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end, after fine</a:t>
            </a:r>
            <a:r>
              <a:rPr lang="en-US" baseline="0" dirty="0" smtClean="0"/>
              <a:t> tuning </a:t>
            </a:r>
            <a:r>
              <a:rPr lang="en-US" baseline="0" dirty="0" err="1" smtClean="0"/>
              <a:t>diffirent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hyperparamters</a:t>
            </a:r>
            <a:r>
              <a:rPr lang="en-US" baseline="0" dirty="0" smtClean="0"/>
              <a:t> of model we found  2 best performance model on dataset 1 and dataset 2.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best model for dataset 1 is RetinaNet with Swin Transformer backbone, 4 aspect ratio and </a:t>
            </a:r>
            <a:r>
              <a:rPr lang="en-US" baseline="0" dirty="0" err="1" smtClean="0"/>
              <a:t>IoU</a:t>
            </a:r>
            <a:r>
              <a:rPr lang="en-US" baseline="0" dirty="0" smtClean="0"/>
              <a:t> threshold of 0.5.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best model for dataset 2 is RetinaNet with Swin Transformer backbone, 3 aspect ratio and </a:t>
            </a:r>
            <a:r>
              <a:rPr lang="en-US" baseline="0" dirty="0" err="1" smtClean="0"/>
              <a:t>IoU</a:t>
            </a:r>
            <a:r>
              <a:rPr lang="en-US" baseline="0" dirty="0" smtClean="0"/>
              <a:t> threshold of 0.3.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06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inference</a:t>
            </a:r>
            <a:r>
              <a:rPr lang="en-US" baseline="0" dirty="0" smtClean="0"/>
              <a:t> on the test image with big size, we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 inference on smaller sliced image before integrating the sliced predictions on the original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25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</a:t>
            </a:r>
            <a:r>
              <a:rPr lang="en-US" baseline="0" dirty="0" smtClean="0"/>
              <a:t>a detection result of the test image by using best model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41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</a:t>
            </a:r>
            <a:r>
              <a:rPr lang="en-US" baseline="0" dirty="0" smtClean="0"/>
              <a:t> a detection result of the test image by using best model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8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recent years,</a:t>
            </a:r>
            <a:r>
              <a:rPr lang="en-US" baseline="0" dirty="0" smtClean="0"/>
              <a:t> </a:t>
            </a:r>
            <a:r>
              <a:rPr lang="en-US" sz="1200" dirty="0" smtClean="0"/>
              <a:t>By leveraging the power of deep neural networks, many problems have started</a:t>
            </a:r>
            <a:br>
              <a:rPr lang="en-US" sz="1200" dirty="0" smtClean="0"/>
            </a:br>
            <a:r>
              <a:rPr lang="en-US" sz="1200" dirty="0" smtClean="0"/>
              <a:t>to be explored based on medical imaging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 smtClean="0"/>
              <a:t>However, some problems remain underexplored for several reasons,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 smtClean="0"/>
              <a:t>especially the scarcity or non-existence of dataset.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Our motivation is to tackle one of these problems, which is detecting bladder cancer at the cellular level.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063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baseline="0" dirty="0" smtClean="0"/>
              <a:t>In conclusion, In this study, we provided </a:t>
            </a:r>
            <a:r>
              <a:rPr lang="en-US" sz="1200" dirty="0" smtClean="0"/>
              <a:t>a novel urothelial cancer cell object detection dataset which is a real-world dataset where we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 smtClean="0"/>
              <a:t>find some problems such as class imbalance, small-scale dataset, dense objects and noise labeling.</a:t>
            </a:r>
            <a:br>
              <a:rPr lang="en-US" sz="1200" dirty="0" smtClean="0"/>
            </a:br>
            <a:endParaRPr lang="en-US" sz="1200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 smtClean="0"/>
              <a:t>Second,</a:t>
            </a:r>
            <a:r>
              <a:rPr lang="en-US" sz="1200" baseline="0" dirty="0" smtClean="0"/>
              <a:t> </a:t>
            </a:r>
            <a:r>
              <a:rPr lang="en-US" sz="1200" dirty="0" smtClean="0"/>
              <a:t>we built models which can detect the urothelial cancer cells in high-resolution images,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1200" dirty="0" smtClean="0"/>
              <a:t>Moreover,</a:t>
            </a:r>
            <a:r>
              <a:rPr lang="en-US" sz="1200" baseline="0" dirty="0" smtClean="0"/>
              <a:t> we also provided </a:t>
            </a:r>
            <a:r>
              <a:rPr lang="en-US" sz="1200" dirty="0" smtClean="0"/>
              <a:t>a scientific benchmark of the state-of-the-art object detection architectures training on this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1200" dirty="0" smtClean="0"/>
              <a:t>Finally, we</a:t>
            </a:r>
            <a:r>
              <a:rPr lang="en-US" sz="1200" baseline="0" dirty="0" smtClean="0"/>
              <a:t> evaluated</a:t>
            </a:r>
            <a:r>
              <a:rPr lang="en-US" sz="1200" dirty="0" smtClean="0"/>
              <a:t> the capability of Transformers and CNNs in object detection tasks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120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7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baseline="0" dirty="0" smtClean="0"/>
              <a:t>For the future work, we want to have more </a:t>
            </a:r>
            <a:endParaRPr lang="en-US" sz="1200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120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9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1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divided our presentation into 4 chapters.</a:t>
            </a:r>
          </a:p>
          <a:p>
            <a:r>
              <a:rPr lang="en-US" baseline="0" dirty="0" smtClean="0"/>
              <a:t>Let’s start with the first chapter Object detection in Medical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 is 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computer vision technique for locating instances of visual objects of certain classes in digital images.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combination of object classification and object localization.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7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some</a:t>
            </a:r>
            <a:r>
              <a:rPr lang="en-US" baseline="0" dirty="0" smtClean="0"/>
              <a:t> challenges in this domain problem.</a:t>
            </a:r>
          </a:p>
          <a:p>
            <a:r>
              <a:rPr lang="en-US" baseline="0" dirty="0" smtClean="0"/>
              <a:t>Such as localizing objects, detecting objects with various sizes and aspect ratios.</a:t>
            </a:r>
          </a:p>
          <a:p>
            <a:r>
              <a:rPr lang="en-US" baseline="0" dirty="0" smtClean="0"/>
              <a:t>the Limited Data for training deep neural network,</a:t>
            </a:r>
          </a:p>
          <a:p>
            <a:r>
              <a:rPr lang="en-US" baseline="0" dirty="0" smtClean="0"/>
              <a:t>The Privacy and legal issues to access the medical images. </a:t>
            </a:r>
          </a:p>
          <a:p>
            <a:r>
              <a:rPr lang="en-US" baseline="0" dirty="0" smtClean="0"/>
              <a:t>High class imbalance and Noise Labeling.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chapter</a:t>
            </a:r>
            <a:r>
              <a:rPr lang="en-US" baseline="0" dirty="0" smtClean="0"/>
              <a:t> 2, we introduce the algorithms for object detections.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1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many object detection models. Apart from traditional detectors, there have been several generations of CNN based object detectors which can be divided into two-stage and one stage approach. Recently, we saw the increase of interest in new class of object detector which is  based on the Transformers.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one of the aims of this thesis is to benchmark these architectures which are highlight in the red rectangle.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69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based object detectors are state-of-the-art in most applications such as using yolo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real time detection.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F0FA3-1807-4013-A93B-E76FB93290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9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0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3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27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4225198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17500" y="4724400"/>
            <a:ext cx="11557000" cy="10033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317500" y="5759450"/>
            <a:ext cx="11557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78928873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9021801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25500" y="552450"/>
            <a:ext cx="5111750" cy="2806700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25500" y="3422650"/>
            <a:ext cx="5111750" cy="2882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300" algn="ctr">
              <a:spcBef>
                <a:spcPts val="0"/>
              </a:spcBef>
              <a:buSzTx/>
              <a:buNone/>
              <a:defRPr sz="2200"/>
            </a:lvl2pPr>
            <a:lvl3pPr marL="0" indent="228600" algn="ctr">
              <a:spcBef>
                <a:spcPts val="0"/>
              </a:spcBef>
              <a:buSzTx/>
              <a:buNone/>
              <a:defRPr sz="2200"/>
            </a:lvl3pPr>
            <a:lvl4pPr marL="0" indent="342900" algn="ctr">
              <a:spcBef>
                <a:spcPts val="0"/>
              </a:spcBef>
              <a:buSzTx/>
              <a:buNone/>
              <a:defRPr sz="2200"/>
            </a:lvl4pPr>
            <a:lvl5pPr marL="0" indent="4572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743781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0768027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767244" y="298450"/>
            <a:ext cx="6657514" cy="419101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85F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/>
        </p:nvSpPr>
        <p:spPr>
          <a:xfrm>
            <a:off x="5403321" y="814024"/>
            <a:ext cx="1385360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4127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995622" y="827948"/>
            <a:ext cx="4200757" cy="36221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A6AAA9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A6AAA9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A6AAA9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A6AAA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A6AAA9"/>
                </a:solidFill>
              </a:rPr>
              <a:t>Body Level Five</a:t>
            </a:r>
          </a:p>
        </p:txBody>
      </p:sp>
      <p:sp>
        <p:nvSpPr>
          <p:cNvPr id="19" name="Shape 19"/>
          <p:cNvSpPr/>
          <p:nvPr/>
        </p:nvSpPr>
        <p:spPr>
          <a:xfrm>
            <a:off x="2756545" y="0"/>
            <a:ext cx="1114194" cy="1278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3872028" y="0"/>
            <a:ext cx="1114195" cy="12789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4987511" y="0"/>
            <a:ext cx="1114195" cy="12789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6102994" y="0"/>
            <a:ext cx="1114195" cy="12789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7212128" y="0"/>
            <a:ext cx="1114195" cy="12789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8321262" y="0"/>
            <a:ext cx="1114194" cy="12789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493664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/>
              <a:t>Body Level One</a:t>
            </a:r>
          </a:p>
          <a:p>
            <a:pPr lvl="1">
              <a:defRPr sz="1800"/>
            </a:pPr>
            <a:r>
              <a:rPr sz="2600"/>
              <a:t>Body Level Two</a:t>
            </a:r>
          </a:p>
          <a:p>
            <a:pPr lvl="2">
              <a:defRPr sz="1800"/>
            </a:pPr>
            <a:r>
              <a:rPr sz="2600"/>
              <a:t>Body Level Three</a:t>
            </a:r>
          </a:p>
          <a:p>
            <a:pPr lvl="3">
              <a:defRPr sz="1800"/>
            </a:pPr>
            <a:r>
              <a:rPr sz="2600"/>
              <a:t>Body Level Four</a:t>
            </a:r>
          </a:p>
          <a:p>
            <a:pPr lvl="4">
              <a:defRPr sz="1800"/>
            </a:pPr>
            <a:r>
              <a:rPr sz="26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22336787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844550" y="1619250"/>
            <a:ext cx="5003800" cy="460375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2250"/>
            </a:lvl1pPr>
            <a:lvl2pPr marL="558800" indent="-279400">
              <a:spcBef>
                <a:spcPts val="2250"/>
              </a:spcBef>
              <a:defRPr sz="2250"/>
            </a:lvl2pPr>
            <a:lvl3pPr marL="838200" indent="-279400">
              <a:spcBef>
                <a:spcPts val="2250"/>
              </a:spcBef>
              <a:defRPr sz="2250"/>
            </a:lvl3pPr>
            <a:lvl4pPr marL="1117600" indent="-279400">
              <a:spcBef>
                <a:spcPts val="2250"/>
              </a:spcBef>
              <a:defRPr sz="2250"/>
            </a:lvl4pPr>
            <a:lvl5pPr marL="1397000" indent="-279400">
              <a:spcBef>
                <a:spcPts val="2250"/>
              </a:spcBef>
              <a:defRPr sz="2250"/>
            </a:lvl5pPr>
          </a:lstStyle>
          <a:p>
            <a:pPr lvl="0">
              <a:defRPr sz="1800"/>
            </a:pPr>
            <a:r>
              <a:rPr sz="2250"/>
              <a:t>Body Level One</a:t>
            </a:r>
          </a:p>
          <a:p>
            <a:pPr lvl="1">
              <a:defRPr sz="1800"/>
            </a:pPr>
            <a:r>
              <a:rPr sz="2250"/>
              <a:t>Body Level Two</a:t>
            </a:r>
          </a:p>
          <a:p>
            <a:pPr lvl="2">
              <a:defRPr sz="1800"/>
            </a:pPr>
            <a:r>
              <a:rPr sz="2250"/>
              <a:t>Body Level Three</a:t>
            </a:r>
          </a:p>
          <a:p>
            <a:pPr lvl="3">
              <a:defRPr sz="1800"/>
            </a:pPr>
            <a:r>
              <a:rPr sz="2250"/>
              <a:t>Body Level Four</a:t>
            </a:r>
          </a:p>
          <a:p>
            <a:pPr lvl="4">
              <a:defRPr sz="1800"/>
            </a:pPr>
            <a:r>
              <a:rPr sz="225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205246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56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844550" y="889000"/>
            <a:ext cx="10502900" cy="50736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/>
              <a:t>Body Level One</a:t>
            </a:r>
          </a:p>
          <a:p>
            <a:pPr lvl="1">
              <a:defRPr sz="1800"/>
            </a:pPr>
            <a:r>
              <a:rPr sz="2600"/>
              <a:t>Body Level Two</a:t>
            </a:r>
          </a:p>
          <a:p>
            <a:pPr lvl="2">
              <a:defRPr sz="1800"/>
            </a:pPr>
            <a:r>
              <a:rPr sz="2600"/>
              <a:t>Body Level Three</a:t>
            </a:r>
          </a:p>
          <a:p>
            <a:pPr lvl="3">
              <a:defRPr sz="1800"/>
            </a:pPr>
            <a:r>
              <a:rPr sz="2600"/>
              <a:t>Body Level Four</a:t>
            </a:r>
          </a:p>
          <a:p>
            <a:pPr lvl="4">
              <a:defRPr sz="1800"/>
            </a:pPr>
            <a:r>
              <a:rPr sz="26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28518496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9170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49995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68058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87882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6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0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5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1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8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9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51E35-0B81-4A93-9390-EEB1E2F3862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726B3-DD12-4B55-83CF-4B40FFC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5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600"/>
              <a:t>Body Level One</a:t>
            </a:r>
          </a:p>
          <a:p>
            <a:pPr lvl="1">
              <a:defRPr sz="1800"/>
            </a:pPr>
            <a:r>
              <a:rPr sz="2600"/>
              <a:t>Body Level Two</a:t>
            </a:r>
          </a:p>
          <a:p>
            <a:pPr lvl="2">
              <a:defRPr sz="1800"/>
            </a:pPr>
            <a:r>
              <a:rPr sz="2600"/>
              <a:t>Body Level Three</a:t>
            </a:r>
          </a:p>
          <a:p>
            <a:pPr lvl="3">
              <a:defRPr sz="1800"/>
            </a:pPr>
            <a:r>
              <a:rPr sz="2600"/>
              <a:t>Body Level Four</a:t>
            </a:r>
          </a:p>
          <a:p>
            <a:pPr lvl="4">
              <a:defRPr sz="1800"/>
            </a:pPr>
            <a:r>
              <a:rPr sz="26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8183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ransition spd="med"/>
  <p:txStyles>
    <p:titleStyle>
      <a:lvl1pPr algn="ctr" defTabSz="412750">
        <a:defRPr sz="5600">
          <a:latin typeface="+mn-lt"/>
          <a:ea typeface="+mn-ea"/>
          <a:cs typeface="+mn-cs"/>
          <a:sym typeface="Helvetica Light"/>
        </a:defRPr>
      </a:lvl1pPr>
      <a:lvl2pPr indent="114300" algn="ctr" defTabSz="412750">
        <a:defRPr sz="5600">
          <a:latin typeface="+mn-lt"/>
          <a:ea typeface="+mn-ea"/>
          <a:cs typeface="+mn-cs"/>
          <a:sym typeface="Helvetica Light"/>
        </a:defRPr>
      </a:lvl2pPr>
      <a:lvl3pPr indent="228600" algn="ctr" defTabSz="412750">
        <a:defRPr sz="5600">
          <a:latin typeface="+mn-lt"/>
          <a:ea typeface="+mn-ea"/>
          <a:cs typeface="+mn-cs"/>
          <a:sym typeface="Helvetica Light"/>
        </a:defRPr>
      </a:lvl3pPr>
      <a:lvl4pPr indent="342900" algn="ctr" defTabSz="412750">
        <a:defRPr sz="5600">
          <a:latin typeface="+mn-lt"/>
          <a:ea typeface="+mn-ea"/>
          <a:cs typeface="+mn-cs"/>
          <a:sym typeface="Helvetica Light"/>
        </a:defRPr>
      </a:lvl4pPr>
      <a:lvl5pPr indent="457200" algn="ctr" defTabSz="412750">
        <a:defRPr sz="5600">
          <a:latin typeface="+mn-lt"/>
          <a:ea typeface="+mn-ea"/>
          <a:cs typeface="+mn-cs"/>
          <a:sym typeface="Helvetica Light"/>
        </a:defRPr>
      </a:lvl5pPr>
      <a:lvl6pPr indent="571500" algn="ctr" defTabSz="412750">
        <a:defRPr sz="5600">
          <a:latin typeface="+mn-lt"/>
          <a:ea typeface="+mn-ea"/>
          <a:cs typeface="+mn-cs"/>
          <a:sym typeface="Helvetica Light"/>
        </a:defRPr>
      </a:lvl6pPr>
      <a:lvl7pPr indent="685800" algn="ctr" defTabSz="412750">
        <a:defRPr sz="5600">
          <a:latin typeface="+mn-lt"/>
          <a:ea typeface="+mn-ea"/>
          <a:cs typeface="+mn-cs"/>
          <a:sym typeface="Helvetica Light"/>
        </a:defRPr>
      </a:lvl7pPr>
      <a:lvl8pPr indent="800100" algn="ctr" defTabSz="412750">
        <a:defRPr sz="5600">
          <a:latin typeface="+mn-lt"/>
          <a:ea typeface="+mn-ea"/>
          <a:cs typeface="+mn-cs"/>
          <a:sym typeface="Helvetica Light"/>
        </a:defRPr>
      </a:lvl8pPr>
      <a:lvl9pPr indent="914400" algn="ctr" defTabSz="412750">
        <a:defRPr sz="5600">
          <a:latin typeface="+mn-lt"/>
          <a:ea typeface="+mn-ea"/>
          <a:cs typeface="+mn-cs"/>
          <a:sym typeface="Helvetica Light"/>
        </a:defRPr>
      </a:lvl9pPr>
    </p:titleStyle>
    <p:bodyStyle>
      <a:lvl1pPr marL="317500" indent="-317500" defTabSz="412750">
        <a:spcBef>
          <a:spcPts val="2950"/>
        </a:spcBef>
        <a:buSzPct val="75000"/>
        <a:buChar char="•"/>
        <a:defRPr sz="2600">
          <a:latin typeface="+mn-lt"/>
          <a:ea typeface="+mn-ea"/>
          <a:cs typeface="+mn-cs"/>
          <a:sym typeface="Helvetica Light"/>
        </a:defRPr>
      </a:lvl1pPr>
      <a:lvl2pPr marL="635000" indent="-317500" defTabSz="412750">
        <a:spcBef>
          <a:spcPts val="2950"/>
        </a:spcBef>
        <a:buSzPct val="75000"/>
        <a:buChar char="•"/>
        <a:defRPr sz="2600">
          <a:latin typeface="+mn-lt"/>
          <a:ea typeface="+mn-ea"/>
          <a:cs typeface="+mn-cs"/>
          <a:sym typeface="Helvetica Light"/>
        </a:defRPr>
      </a:lvl2pPr>
      <a:lvl3pPr marL="952500" indent="-317500" defTabSz="412750">
        <a:spcBef>
          <a:spcPts val="2950"/>
        </a:spcBef>
        <a:buSzPct val="75000"/>
        <a:buChar char="•"/>
        <a:defRPr sz="2600">
          <a:latin typeface="+mn-lt"/>
          <a:ea typeface="+mn-ea"/>
          <a:cs typeface="+mn-cs"/>
          <a:sym typeface="Helvetica Light"/>
        </a:defRPr>
      </a:lvl3pPr>
      <a:lvl4pPr marL="1270000" indent="-317500" defTabSz="412750">
        <a:spcBef>
          <a:spcPts val="2950"/>
        </a:spcBef>
        <a:buSzPct val="75000"/>
        <a:buChar char="•"/>
        <a:defRPr sz="2600">
          <a:latin typeface="+mn-lt"/>
          <a:ea typeface="+mn-ea"/>
          <a:cs typeface="+mn-cs"/>
          <a:sym typeface="Helvetica Light"/>
        </a:defRPr>
      </a:lvl4pPr>
      <a:lvl5pPr marL="1587500" indent="-317500" defTabSz="412750">
        <a:spcBef>
          <a:spcPts val="2950"/>
        </a:spcBef>
        <a:buSzPct val="75000"/>
        <a:buChar char="•"/>
        <a:defRPr sz="2600">
          <a:latin typeface="+mn-lt"/>
          <a:ea typeface="+mn-ea"/>
          <a:cs typeface="+mn-cs"/>
          <a:sym typeface="Helvetica Light"/>
        </a:defRPr>
      </a:lvl5pPr>
      <a:lvl6pPr marL="1905000" indent="-317500" defTabSz="412750">
        <a:spcBef>
          <a:spcPts val="2950"/>
        </a:spcBef>
        <a:buSzPct val="75000"/>
        <a:buChar char="•"/>
        <a:defRPr sz="2600">
          <a:latin typeface="+mn-lt"/>
          <a:ea typeface="+mn-ea"/>
          <a:cs typeface="+mn-cs"/>
          <a:sym typeface="Helvetica Light"/>
        </a:defRPr>
      </a:lvl6pPr>
      <a:lvl7pPr marL="2222500" indent="-317500" defTabSz="412750">
        <a:spcBef>
          <a:spcPts val="2950"/>
        </a:spcBef>
        <a:buSzPct val="75000"/>
        <a:buChar char="•"/>
        <a:defRPr sz="2600">
          <a:latin typeface="+mn-lt"/>
          <a:ea typeface="+mn-ea"/>
          <a:cs typeface="+mn-cs"/>
          <a:sym typeface="Helvetica Light"/>
        </a:defRPr>
      </a:lvl7pPr>
      <a:lvl8pPr marL="2540000" indent="-317500" defTabSz="412750">
        <a:spcBef>
          <a:spcPts val="2950"/>
        </a:spcBef>
        <a:buSzPct val="75000"/>
        <a:buChar char="•"/>
        <a:defRPr sz="2600">
          <a:latin typeface="+mn-lt"/>
          <a:ea typeface="+mn-ea"/>
          <a:cs typeface="+mn-cs"/>
          <a:sym typeface="Helvetica Light"/>
        </a:defRPr>
      </a:lvl8pPr>
      <a:lvl9pPr marL="2857500" indent="-317500" defTabSz="412750">
        <a:spcBef>
          <a:spcPts val="2950"/>
        </a:spcBef>
        <a:buSzPct val="75000"/>
        <a:buChar char="•"/>
        <a:defRPr sz="2600">
          <a:latin typeface="+mn-lt"/>
          <a:ea typeface="+mn-ea"/>
          <a:cs typeface="+mn-cs"/>
          <a:sym typeface="Helvetica Light"/>
        </a:defRPr>
      </a:lvl9pPr>
    </p:bodyStyle>
    <p:otherStyle>
      <a:lvl1pPr algn="ctr" defTabSz="41275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14300" algn="ctr" defTabSz="41275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228600" algn="ctr" defTabSz="41275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342900" algn="ctr" defTabSz="41275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457200" algn="ctr" defTabSz="41275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571500" algn="ctr" defTabSz="41275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685800" algn="ctr" defTabSz="41275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800100" algn="ctr" defTabSz="41275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914400" algn="ctr" defTabSz="41275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3856008" y="-8468"/>
            <a:ext cx="61384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44" name="Shape 44"/>
          <p:cNvSpPr/>
          <p:nvPr/>
        </p:nvSpPr>
        <p:spPr>
          <a:xfrm>
            <a:off x="4749884" y="988467"/>
            <a:ext cx="5924264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5000" b="1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 benchmarking of object detection models for Urothelial Cancer cell detection</a:t>
            </a:r>
            <a:endParaRPr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826359" y="3855958"/>
            <a:ext cx="1140917" cy="1287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46" name="Shape 46"/>
          <p:cNvSpPr/>
          <p:nvPr/>
        </p:nvSpPr>
        <p:spPr>
          <a:xfrm>
            <a:off x="5956659" y="3855958"/>
            <a:ext cx="1140917" cy="12871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47" name="Shape 47"/>
          <p:cNvSpPr/>
          <p:nvPr/>
        </p:nvSpPr>
        <p:spPr>
          <a:xfrm>
            <a:off x="7093310" y="3855958"/>
            <a:ext cx="1140917" cy="12871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48" name="Shape 48"/>
          <p:cNvSpPr/>
          <p:nvPr/>
        </p:nvSpPr>
        <p:spPr>
          <a:xfrm>
            <a:off x="8223610" y="3855958"/>
            <a:ext cx="1140917" cy="12871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49" name="Shape 49"/>
          <p:cNvSpPr/>
          <p:nvPr/>
        </p:nvSpPr>
        <p:spPr>
          <a:xfrm>
            <a:off x="9360260" y="3855958"/>
            <a:ext cx="1140917" cy="12871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0" name="Shape 50"/>
          <p:cNvSpPr/>
          <p:nvPr/>
        </p:nvSpPr>
        <p:spPr>
          <a:xfrm>
            <a:off x="4799731" y="5027994"/>
            <a:ext cx="5272531" cy="1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600">
                <a:solidFill>
                  <a:srgbClr val="7B828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Candidate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Tran Luong Bang</a:t>
            </a:r>
            <a:endParaRPr lang="it-IT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ID number 1956419</a:t>
            </a:r>
            <a:endParaRPr lang="it-IT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it-IT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Thesis </a:t>
            </a:r>
            <a:r>
              <a:rPr lang="it-IT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supervisor                         Co-Advisor</a:t>
            </a:r>
            <a:endParaRPr lang="it-IT" sz="16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Dr. Scardapane Simone               Dr. Giarnieri Enrico</a:t>
            </a:r>
            <a:endParaRPr lang="it-IT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Shape 50">
            <a:extLst>
              <a:ext uri="{FF2B5EF4-FFF2-40B4-BE49-F238E27FC236}">
                <a16:creationId xmlns:a16="http://schemas.microsoft.com/office/drawing/2014/main" id="{9628A90B-BF1A-4BF4-80FF-E36480124C91}"/>
              </a:ext>
            </a:extLst>
          </p:cNvPr>
          <p:cNvSpPr/>
          <p:nvPr/>
        </p:nvSpPr>
        <p:spPr>
          <a:xfrm>
            <a:off x="4799731" y="4030893"/>
            <a:ext cx="6940664" cy="112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3600">
                <a:solidFill>
                  <a:srgbClr val="7B828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Facoltà </a:t>
            </a:r>
            <a:r>
              <a:rPr lang="it-IT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 Ingegneria dell’Informazione, Informatica e </a:t>
            </a:r>
            <a:r>
              <a:rPr lang="it-IT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Statistica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Corso di Laurea Magistrale in Data Science 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it-IT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it-IT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1800" dirty="0"/>
              <a:t/>
            </a:r>
            <a:br>
              <a:rPr lang="it-IT" sz="1800" dirty="0"/>
            </a:br>
            <a:endParaRPr lang="it-IT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Sapienza University of Rome Logo [uniroma1.it] Downloa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816" y="132998"/>
            <a:ext cx="2852722" cy="8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.pinimg.com/564x/e8/eb/d6/e8ebd67bb3cd09dec1ddb15ef566a58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856008" cy="685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Transformer-based Object Detectors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3370782" y="926421"/>
            <a:ext cx="5636058" cy="32326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da-DK" dirty="0"/>
              <a:t>Swin Transformer by Ze Liu et al.</a:t>
            </a:r>
            <a:endParaRPr dirty="0"/>
          </a:p>
        </p:txBody>
      </p:sp>
      <p:pic>
        <p:nvPicPr>
          <p:cNvPr id="2050" name="Picture 2" descr="Swin Transformer — MMClassification 0.24.0 文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32" y="1818640"/>
            <a:ext cx="11073340" cy="32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38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40789" y="2873826"/>
            <a:ext cx="2614498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00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5000" dirty="0" smtClean="0">
                <a:solidFill>
                  <a:schemeClr val="accent1"/>
                </a:solidFill>
              </a:rPr>
              <a:t>Contents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785253" y="867014"/>
            <a:ext cx="1" cy="912460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7" name="Shape 57"/>
          <p:cNvSpPr/>
          <p:nvPr/>
        </p:nvSpPr>
        <p:spPr>
          <a:xfrm>
            <a:off x="4683041" y="1871133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8" name="Shape 58"/>
          <p:cNvSpPr/>
          <p:nvPr/>
        </p:nvSpPr>
        <p:spPr>
          <a:xfrm>
            <a:off x="4785254" y="2148803"/>
            <a:ext cx="0" cy="1059913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9" name="Shape 59"/>
          <p:cNvSpPr/>
          <p:nvPr/>
        </p:nvSpPr>
        <p:spPr>
          <a:xfrm>
            <a:off x="4683041" y="3284195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0" name="Shape 60"/>
          <p:cNvSpPr/>
          <p:nvPr/>
        </p:nvSpPr>
        <p:spPr>
          <a:xfrm>
            <a:off x="4785254" y="3607122"/>
            <a:ext cx="1" cy="1090042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1" name="Shape 61"/>
          <p:cNvSpPr/>
          <p:nvPr/>
        </p:nvSpPr>
        <p:spPr>
          <a:xfrm>
            <a:off x="4683041" y="4770409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6" name="Shape 66"/>
          <p:cNvSpPr/>
          <p:nvPr/>
        </p:nvSpPr>
        <p:spPr>
          <a:xfrm>
            <a:off x="5249982" y="666706"/>
            <a:ext cx="4539704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bg2"/>
                </a:solidFill>
              </a:rPr>
              <a:t>Chapter </a:t>
            </a:r>
            <a:r>
              <a:rPr lang="it-IT" sz="2000" dirty="0">
                <a:solidFill>
                  <a:schemeClr val="bg2"/>
                </a:solidFill>
              </a:rPr>
              <a:t>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bg2"/>
                </a:solidFill>
              </a:rPr>
              <a:t>Object detection in Medical Images</a:t>
            </a:r>
            <a:endParaRPr lang="en-GB" sz="2250" dirty="0">
              <a:solidFill>
                <a:schemeClr val="bg2"/>
              </a:solidFill>
            </a:endParaRPr>
          </a:p>
        </p:txBody>
      </p:sp>
      <p:sp>
        <p:nvSpPr>
          <p:cNvPr id="67" name="Shape 67"/>
          <p:cNvSpPr/>
          <p:nvPr/>
        </p:nvSpPr>
        <p:spPr>
          <a:xfrm>
            <a:off x="5249982" y="2075558"/>
            <a:ext cx="1761123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dirty="0" smtClean="0">
                <a:solidFill>
                  <a:schemeClr val="bg2"/>
                </a:solidFill>
              </a:rPr>
              <a:t>Chapter </a:t>
            </a:r>
            <a:r>
              <a:rPr lang="en-GB" sz="2000" dirty="0">
                <a:solidFill>
                  <a:schemeClr val="bg2"/>
                </a:solidFill>
              </a:rPr>
              <a:t>2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250" dirty="0" smtClean="0">
                <a:solidFill>
                  <a:schemeClr val="bg2"/>
                </a:solidFill>
              </a:rPr>
              <a:t>Methodology</a:t>
            </a:r>
            <a:endParaRPr sz="2250" dirty="0">
              <a:solidFill>
                <a:schemeClr val="bg2"/>
              </a:solidFill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290276" y="3484410"/>
            <a:ext cx="5851762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tx1"/>
                </a:solidFill>
              </a:rPr>
              <a:t>Chapter </a:t>
            </a:r>
            <a:r>
              <a:rPr lang="it-IT" sz="2000" dirty="0">
                <a:solidFill>
                  <a:schemeClr val="tx1"/>
                </a:solidFill>
              </a:rPr>
              <a:t>3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tx1"/>
                </a:solidFill>
              </a:rPr>
              <a:t>Dataset and Evaluation Metrics</a:t>
            </a:r>
            <a:endParaRPr sz="2250" dirty="0">
              <a:solidFill>
                <a:schemeClr val="tx1"/>
              </a:solidFill>
            </a:endParaRPr>
          </a:p>
        </p:txBody>
      </p:sp>
      <p:sp>
        <p:nvSpPr>
          <p:cNvPr id="12" name="Shape 60"/>
          <p:cNvSpPr/>
          <p:nvPr/>
        </p:nvSpPr>
        <p:spPr>
          <a:xfrm>
            <a:off x="4785253" y="5048079"/>
            <a:ext cx="1" cy="1090042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5" name="Shape 68"/>
          <p:cNvSpPr/>
          <p:nvPr/>
        </p:nvSpPr>
        <p:spPr>
          <a:xfrm>
            <a:off x="5290276" y="4974834"/>
            <a:ext cx="5851762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bg2"/>
                </a:solidFill>
              </a:rPr>
              <a:t>Chapter 4</a:t>
            </a:r>
            <a:endParaRPr lang="it-IT" sz="20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bg2"/>
                </a:solidFill>
              </a:rPr>
              <a:t>Experiment Results</a:t>
            </a:r>
            <a:endParaRPr sz="2250" dirty="0">
              <a:solidFill>
                <a:schemeClr val="bg2"/>
              </a:solidFill>
            </a:endParaRPr>
          </a:p>
        </p:txBody>
      </p:sp>
      <p:sp>
        <p:nvSpPr>
          <p:cNvPr id="16" name="Shape 61"/>
          <p:cNvSpPr/>
          <p:nvPr/>
        </p:nvSpPr>
        <p:spPr>
          <a:xfrm>
            <a:off x="4683041" y="597221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63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Data Collection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66" y="3819916"/>
            <a:ext cx="3780042" cy="2828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66" y="933470"/>
            <a:ext cx="3780042" cy="2828423"/>
          </a:xfrm>
          <a:prstGeom prst="rect">
            <a:avLst/>
          </a:prstGeom>
        </p:spPr>
      </p:pic>
      <p:sp>
        <p:nvSpPr>
          <p:cNvPr id="8" name="Shape 2105"/>
          <p:cNvSpPr/>
          <p:nvPr/>
        </p:nvSpPr>
        <p:spPr>
          <a:xfrm>
            <a:off x="585373" y="1938931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9" name="Shape 2109"/>
          <p:cNvSpPr/>
          <p:nvPr/>
        </p:nvSpPr>
        <p:spPr>
          <a:xfrm>
            <a:off x="585373" y="2986681"/>
            <a:ext cx="251397" cy="70747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0" name="Shape 2113"/>
          <p:cNvSpPr/>
          <p:nvPr/>
        </p:nvSpPr>
        <p:spPr>
          <a:xfrm>
            <a:off x="579023" y="4032948"/>
            <a:ext cx="251397" cy="70747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1" name="Shape 2107"/>
          <p:cNvSpPr/>
          <p:nvPr/>
        </p:nvSpPr>
        <p:spPr>
          <a:xfrm>
            <a:off x="1027222" y="4113468"/>
            <a:ext cx="4372992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81 images with a size of 1712x2288 pixels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 from 81 patients</a:t>
            </a:r>
            <a:r>
              <a:rPr lang="en-US" sz="1800" dirty="0"/>
              <a:t/>
            </a:r>
            <a:br>
              <a:rPr lang="en-US" sz="1800" dirty="0"/>
            </a:br>
            <a:endParaRPr sz="1800" dirty="0"/>
          </a:p>
        </p:txBody>
      </p:sp>
      <p:sp>
        <p:nvSpPr>
          <p:cNvPr id="5" name="Rectangle 4"/>
          <p:cNvSpPr/>
          <p:nvPr/>
        </p:nvSpPr>
        <p:spPr>
          <a:xfrm>
            <a:off x="1027222" y="2082698"/>
            <a:ext cx="5068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dirty="0"/>
              <a:t>novel u</a:t>
            </a:r>
            <a:r>
              <a:rPr lang="en-US" dirty="0" smtClean="0"/>
              <a:t>rothelial </a:t>
            </a:r>
            <a:r>
              <a:rPr lang="en-US" dirty="0"/>
              <a:t>cancer cell object detection 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3" name="Shape 2107"/>
          <p:cNvSpPr/>
          <p:nvPr/>
        </p:nvSpPr>
        <p:spPr>
          <a:xfrm>
            <a:off x="1106166" y="3012700"/>
            <a:ext cx="4069512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err="1" smtClean="0"/>
              <a:t>Sant</a:t>
            </a:r>
            <a:r>
              <a:rPr lang="en-US" sz="1800" dirty="0" smtClean="0"/>
              <a:t>’ Andrea General Hospital in Rome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and Sapienza University of Rome</a:t>
            </a:r>
            <a:r>
              <a:rPr lang="en-US" sz="1800" dirty="0"/>
              <a:t/>
            </a:r>
            <a:br>
              <a:rPr lang="en-US" sz="1800" dirty="0"/>
            </a:br>
            <a:endParaRPr sz="1800" dirty="0"/>
          </a:p>
        </p:txBody>
      </p:sp>
      <p:sp>
        <p:nvSpPr>
          <p:cNvPr id="14" name="Shape 2109"/>
          <p:cNvSpPr/>
          <p:nvPr/>
        </p:nvSpPr>
        <p:spPr>
          <a:xfrm>
            <a:off x="585373" y="5274865"/>
            <a:ext cx="251397" cy="70747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5" name="Shape 2107"/>
          <p:cNvSpPr/>
          <p:nvPr/>
        </p:nvSpPr>
        <p:spPr>
          <a:xfrm>
            <a:off x="1027222" y="5432711"/>
            <a:ext cx="3885679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Dataset is annotated in COCO format</a:t>
            </a:r>
            <a:r>
              <a:rPr lang="en-US" sz="1800" dirty="0"/>
              <a:t/>
            </a:r>
            <a:br>
              <a:rPr lang="en-US" sz="1800" dirty="0"/>
            </a:b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114114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Data Exploration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62" y="1681838"/>
            <a:ext cx="3748960" cy="3748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00" y="1433196"/>
            <a:ext cx="3992800" cy="399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86" y="1681838"/>
            <a:ext cx="3744158" cy="3744158"/>
          </a:xfrm>
          <a:prstGeom prst="rect">
            <a:avLst/>
          </a:prstGeom>
        </p:spPr>
      </p:pic>
      <p:sp>
        <p:nvSpPr>
          <p:cNvPr id="7" name="Shape 97"/>
          <p:cNvSpPr txBox="1">
            <a:spLocks/>
          </p:cNvSpPr>
          <p:nvPr/>
        </p:nvSpPr>
        <p:spPr>
          <a:xfrm>
            <a:off x="290106" y="5800306"/>
            <a:ext cx="3809494" cy="42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 fontScale="92500" lnSpcReduction="20000"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Fig 4: Distribution </a:t>
            </a:r>
            <a:r>
              <a:rPr lang="en-US" sz="1800" dirty="0">
                <a:solidFill>
                  <a:schemeClr val="tx1"/>
                </a:solidFill>
              </a:rPr>
              <a:t>of number of cells across images</a:t>
            </a:r>
          </a:p>
        </p:txBody>
      </p:sp>
      <p:sp>
        <p:nvSpPr>
          <p:cNvPr id="9" name="Shape 97"/>
          <p:cNvSpPr txBox="1">
            <a:spLocks/>
          </p:cNvSpPr>
          <p:nvPr/>
        </p:nvSpPr>
        <p:spPr>
          <a:xfrm>
            <a:off x="3949129" y="5800306"/>
            <a:ext cx="3809494" cy="42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 fontScale="92500" lnSpcReduction="20000"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1700" dirty="0" smtClean="0">
                <a:solidFill>
                  <a:schemeClr val="tx1"/>
                </a:solidFill>
              </a:rPr>
              <a:t>Fig 5: Distribution </a:t>
            </a:r>
            <a:r>
              <a:rPr lang="en-US" sz="1700" dirty="0">
                <a:solidFill>
                  <a:schemeClr val="tx1"/>
                </a:solidFill>
              </a:rPr>
              <a:t>of Cell’s height and width</a:t>
            </a:r>
          </a:p>
        </p:txBody>
      </p:sp>
      <p:sp>
        <p:nvSpPr>
          <p:cNvPr id="10" name="Shape 97"/>
          <p:cNvSpPr txBox="1">
            <a:spLocks/>
          </p:cNvSpPr>
          <p:nvPr/>
        </p:nvSpPr>
        <p:spPr>
          <a:xfrm>
            <a:off x="8158350" y="5800306"/>
            <a:ext cx="3809494" cy="42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 fontScale="92500" lnSpcReduction="20000"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Fig 6: The </a:t>
            </a:r>
            <a:r>
              <a:rPr lang="en-US" sz="1800" dirty="0">
                <a:solidFill>
                  <a:schemeClr val="tx1"/>
                </a:solidFill>
              </a:rPr>
              <a:t>frequency of cells according to ratios (W/H)</a:t>
            </a:r>
          </a:p>
        </p:txBody>
      </p:sp>
    </p:spTree>
    <p:extLst>
      <p:ext uri="{BB962C8B-B14F-4D97-AF65-F5344CB8AC3E}">
        <p14:creationId xmlns:p14="http://schemas.microsoft.com/office/powerpoint/2010/main" val="3951740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Data Processing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8" name="Shape 420"/>
          <p:cNvSpPr/>
          <p:nvPr/>
        </p:nvSpPr>
        <p:spPr>
          <a:xfrm>
            <a:off x="4568762" y="1923795"/>
            <a:ext cx="2910334" cy="419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9" name="Shape 421"/>
          <p:cNvSpPr/>
          <p:nvPr/>
        </p:nvSpPr>
        <p:spPr>
          <a:xfrm>
            <a:off x="4681414" y="2003265"/>
            <a:ext cx="2685030" cy="28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500" dirty="0" smtClean="0"/>
              <a:t>Original Dataset with 6 classes</a:t>
            </a:r>
            <a:endParaRPr sz="1500" dirty="0"/>
          </a:p>
        </p:txBody>
      </p:sp>
      <p:sp>
        <p:nvSpPr>
          <p:cNvPr id="14" name="Shape 434"/>
          <p:cNvSpPr/>
          <p:nvPr/>
        </p:nvSpPr>
        <p:spPr>
          <a:xfrm>
            <a:off x="3336051" y="3111770"/>
            <a:ext cx="5206599" cy="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6" name="Shape 436"/>
          <p:cNvSpPr/>
          <p:nvPr/>
        </p:nvSpPr>
        <p:spPr>
          <a:xfrm flipH="1">
            <a:off x="6014720" y="2342896"/>
            <a:ext cx="4721" cy="768874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2" name="Shape 426"/>
          <p:cNvSpPr/>
          <p:nvPr/>
        </p:nvSpPr>
        <p:spPr>
          <a:xfrm>
            <a:off x="2244914" y="2928281"/>
            <a:ext cx="1836341" cy="419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3" name="Shape 427"/>
          <p:cNvSpPr/>
          <p:nvPr/>
        </p:nvSpPr>
        <p:spPr>
          <a:xfrm>
            <a:off x="2573335" y="2996767"/>
            <a:ext cx="875240" cy="28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500" dirty="0" smtClean="0"/>
              <a:t>Dataset 1</a:t>
            </a:r>
            <a:endParaRPr sz="1500" dirty="0"/>
          </a:p>
        </p:txBody>
      </p:sp>
      <p:sp>
        <p:nvSpPr>
          <p:cNvPr id="24" name="Shape 437"/>
          <p:cNvSpPr/>
          <p:nvPr/>
        </p:nvSpPr>
        <p:spPr>
          <a:xfrm flipH="1">
            <a:off x="2422236" y="3341428"/>
            <a:ext cx="16" cy="111508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5" name="Shape 438"/>
          <p:cNvSpPr/>
          <p:nvPr/>
        </p:nvSpPr>
        <p:spPr>
          <a:xfrm>
            <a:off x="2626493" y="3597148"/>
            <a:ext cx="1168845" cy="4000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6" name="Shape 439"/>
          <p:cNvSpPr/>
          <p:nvPr/>
        </p:nvSpPr>
        <p:spPr>
          <a:xfrm>
            <a:off x="2427338" y="3797173"/>
            <a:ext cx="194102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7" name="Shape 440"/>
          <p:cNvSpPr/>
          <p:nvPr/>
        </p:nvSpPr>
        <p:spPr>
          <a:xfrm>
            <a:off x="2626493" y="4256490"/>
            <a:ext cx="1168847" cy="4000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9" name="Shape 442"/>
          <p:cNvSpPr/>
          <p:nvPr/>
        </p:nvSpPr>
        <p:spPr>
          <a:xfrm>
            <a:off x="2427322" y="4456515"/>
            <a:ext cx="194102" cy="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1" name="Shape 465"/>
          <p:cNvSpPr/>
          <p:nvPr/>
        </p:nvSpPr>
        <p:spPr>
          <a:xfrm>
            <a:off x="2787257" y="3657645"/>
            <a:ext cx="628377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Normal</a:t>
            </a:r>
            <a:endParaRPr sz="1400" dirty="0"/>
          </a:p>
        </p:txBody>
      </p:sp>
      <p:sp>
        <p:nvSpPr>
          <p:cNvPr id="32" name="Shape 466"/>
          <p:cNvSpPr/>
          <p:nvPr/>
        </p:nvSpPr>
        <p:spPr>
          <a:xfrm>
            <a:off x="2697189" y="4301535"/>
            <a:ext cx="760395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Cancer</a:t>
            </a:r>
            <a:endParaRPr sz="14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7977214" y="2928281"/>
            <a:ext cx="2081186" cy="2387601"/>
            <a:chOff x="832674" y="2190928"/>
            <a:chExt cx="2081186" cy="2387601"/>
          </a:xfrm>
        </p:grpSpPr>
        <p:sp>
          <p:nvSpPr>
            <p:cNvPr id="55" name="Shape 426"/>
            <p:cNvSpPr/>
            <p:nvPr/>
          </p:nvSpPr>
          <p:spPr>
            <a:xfrm>
              <a:off x="832674" y="2190928"/>
              <a:ext cx="1836341" cy="4191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56" name="Shape 427"/>
            <p:cNvSpPr/>
            <p:nvPr/>
          </p:nvSpPr>
          <p:spPr>
            <a:xfrm>
              <a:off x="1161095" y="2259414"/>
              <a:ext cx="875240" cy="2821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500" dirty="0" smtClean="0"/>
                <a:t>Dataset 2</a:t>
              </a:r>
              <a:endParaRPr sz="1500" dirty="0"/>
            </a:p>
          </p:txBody>
        </p:sp>
        <p:sp>
          <p:nvSpPr>
            <p:cNvPr id="57" name="Shape 437"/>
            <p:cNvSpPr/>
            <p:nvPr/>
          </p:nvSpPr>
          <p:spPr>
            <a:xfrm flipH="1">
              <a:off x="1010011" y="2604075"/>
              <a:ext cx="1" cy="1781746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58" name="Shape 438"/>
            <p:cNvSpPr/>
            <p:nvPr/>
          </p:nvSpPr>
          <p:spPr>
            <a:xfrm>
              <a:off x="1214253" y="2859795"/>
              <a:ext cx="1699607" cy="4000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59" name="Shape 439"/>
            <p:cNvSpPr/>
            <p:nvPr/>
          </p:nvSpPr>
          <p:spPr>
            <a:xfrm>
              <a:off x="1015098" y="3059820"/>
              <a:ext cx="194102" cy="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60" name="Shape 440"/>
            <p:cNvSpPr/>
            <p:nvPr/>
          </p:nvSpPr>
          <p:spPr>
            <a:xfrm>
              <a:off x="1214253" y="3519137"/>
              <a:ext cx="1699607" cy="4000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61" name="Shape 441"/>
            <p:cNvSpPr/>
            <p:nvPr/>
          </p:nvSpPr>
          <p:spPr>
            <a:xfrm>
              <a:off x="1214253" y="4178478"/>
              <a:ext cx="1699607" cy="4000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62" name="Shape 442"/>
            <p:cNvSpPr/>
            <p:nvPr/>
          </p:nvSpPr>
          <p:spPr>
            <a:xfrm>
              <a:off x="1015082" y="3719162"/>
              <a:ext cx="194102" cy="1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63" name="Shape 443"/>
            <p:cNvSpPr/>
            <p:nvPr/>
          </p:nvSpPr>
          <p:spPr>
            <a:xfrm>
              <a:off x="1015082" y="4378503"/>
              <a:ext cx="194102" cy="1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64" name="Shape 465"/>
            <p:cNvSpPr/>
            <p:nvPr/>
          </p:nvSpPr>
          <p:spPr>
            <a:xfrm>
              <a:off x="1722146" y="2931213"/>
              <a:ext cx="628377" cy="2667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2800">
                  <a:solidFill>
                    <a:srgbClr val="53585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/>
                <a:t>Normal</a:t>
              </a:r>
              <a:endParaRPr sz="1400" dirty="0"/>
            </a:p>
          </p:txBody>
        </p:sp>
        <p:sp>
          <p:nvSpPr>
            <p:cNvPr id="65" name="Shape 466"/>
            <p:cNvSpPr/>
            <p:nvPr/>
          </p:nvSpPr>
          <p:spPr>
            <a:xfrm>
              <a:off x="1689205" y="3564182"/>
              <a:ext cx="760395" cy="2667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>
                <a:defRPr sz="2800">
                  <a:solidFill>
                    <a:srgbClr val="53585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/>
                <a:t>Cancer</a:t>
              </a:r>
              <a:endParaRPr sz="1400" dirty="0"/>
            </a:p>
          </p:txBody>
        </p:sp>
        <p:sp>
          <p:nvSpPr>
            <p:cNvPr id="66" name="Shape 467"/>
            <p:cNvSpPr/>
            <p:nvPr/>
          </p:nvSpPr>
          <p:spPr>
            <a:xfrm>
              <a:off x="1303657" y="4234550"/>
              <a:ext cx="1524456" cy="2667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2800">
                  <a:solidFill>
                    <a:srgbClr val="53585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/>
                <a:t>Suspected Cancer</a:t>
              </a:r>
              <a:endParaRPr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9156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Data Processing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7" name="Text Placeholder 66"/>
          <p:cNvSpPr>
            <a:spLocks noGrp="1"/>
          </p:cNvSpPr>
          <p:nvPr>
            <p:ph type="body" idx="1"/>
          </p:nvPr>
        </p:nvSpPr>
        <p:spPr>
          <a:xfrm>
            <a:off x="-779578" y="2638210"/>
            <a:ext cx="4200757" cy="36221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Data Splitting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641745"/>
              </p:ext>
            </p:extLst>
          </p:nvPr>
        </p:nvGraphicFramePr>
        <p:xfrm>
          <a:off x="2540000" y="1948947"/>
          <a:ext cx="9083040" cy="159850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3225970586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992913902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7591830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4164356912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867071648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517076209"/>
                    </a:ext>
                  </a:extLst>
                </a:gridCol>
              </a:tblGrid>
              <a:tr h="485986"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# cells per image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3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78.64%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80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15.44%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80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5.91%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390568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47690"/>
              </p:ext>
            </p:extLst>
          </p:nvPr>
        </p:nvGraphicFramePr>
        <p:xfrm>
          <a:off x="2540000" y="4216392"/>
          <a:ext cx="9083040" cy="16253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16608">
                  <a:extLst>
                    <a:ext uri="{9D8B030D-6E8A-4147-A177-3AD203B41FA5}">
                      <a16:colId xmlns:a16="http://schemas.microsoft.com/office/drawing/2014/main" val="2844164836"/>
                    </a:ext>
                  </a:extLst>
                </a:gridCol>
                <a:gridCol w="1816608">
                  <a:extLst>
                    <a:ext uri="{9D8B030D-6E8A-4147-A177-3AD203B41FA5}">
                      <a16:colId xmlns:a16="http://schemas.microsoft.com/office/drawing/2014/main" val="2015716089"/>
                    </a:ext>
                  </a:extLst>
                </a:gridCol>
                <a:gridCol w="1816608">
                  <a:extLst>
                    <a:ext uri="{9D8B030D-6E8A-4147-A177-3AD203B41FA5}">
                      <a16:colId xmlns:a16="http://schemas.microsoft.com/office/drawing/2014/main" val="2157097401"/>
                    </a:ext>
                  </a:extLst>
                </a:gridCol>
                <a:gridCol w="1816608">
                  <a:extLst>
                    <a:ext uri="{9D8B030D-6E8A-4147-A177-3AD203B41FA5}">
                      <a16:colId xmlns:a16="http://schemas.microsoft.com/office/drawing/2014/main" val="2104384455"/>
                    </a:ext>
                  </a:extLst>
                </a:gridCol>
                <a:gridCol w="1816608">
                  <a:extLst>
                    <a:ext uri="{9D8B030D-6E8A-4147-A177-3AD203B41FA5}">
                      <a16:colId xmlns:a16="http://schemas.microsoft.com/office/drawing/2014/main" val="1193317371"/>
                    </a:ext>
                  </a:extLst>
                </a:gridCol>
              </a:tblGrid>
              <a:tr h="383983">
                <a:tc>
                  <a:txBody>
                    <a:bodyPr/>
                    <a:lstStyle/>
                    <a:p>
                      <a:r>
                        <a:rPr lang="en-US" dirty="0" smtClean="0"/>
                        <a:t>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 dataset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 dataset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297123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r>
                        <a:rPr lang="en-US" dirty="0" smtClean="0"/>
                        <a:t>Original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1712x2288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41153"/>
                  </a:ext>
                </a:extLst>
              </a:tr>
              <a:tr h="38398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Sliced Images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224x224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2292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346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503878"/>
                  </a:ext>
                </a:extLst>
              </a:tr>
              <a:tr h="383983">
                <a:tc>
                  <a:txBody>
                    <a:bodyPr/>
                    <a:lstStyle/>
                    <a:p>
                      <a:r>
                        <a:rPr lang="en-US" dirty="0" smtClean="0"/>
                        <a:t>Sliced</a:t>
                      </a:r>
                      <a:r>
                        <a:rPr lang="en-US" baseline="0" dirty="0" smtClean="0"/>
                        <a:t> Images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640x640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25173"/>
                  </a:ext>
                </a:extLst>
              </a:tr>
            </a:tbl>
          </a:graphicData>
        </a:graphic>
      </p:graphicFrame>
      <p:sp>
        <p:nvSpPr>
          <p:cNvPr id="34" name="Shape 2105"/>
          <p:cNvSpPr/>
          <p:nvPr/>
        </p:nvSpPr>
        <p:spPr>
          <a:xfrm>
            <a:off x="209453" y="2394462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5" name="Shape 2105"/>
          <p:cNvSpPr/>
          <p:nvPr/>
        </p:nvSpPr>
        <p:spPr>
          <a:xfrm>
            <a:off x="209453" y="4558542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6" name="Text Placeholder 66"/>
          <p:cNvSpPr txBox="1">
            <a:spLocks/>
          </p:cNvSpPr>
          <p:nvPr/>
        </p:nvSpPr>
        <p:spPr>
          <a:xfrm>
            <a:off x="-779578" y="4731170"/>
            <a:ext cx="4200757" cy="36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kern="0" dirty="0" smtClean="0">
                <a:solidFill>
                  <a:schemeClr val="tx1"/>
                </a:solidFill>
              </a:rPr>
              <a:t>Slicing images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098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Data Processing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7" name="Text Placeholder 6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Class Imbalance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083868466"/>
              </p:ext>
            </p:extLst>
          </p:nvPr>
        </p:nvGraphicFramePr>
        <p:xfrm>
          <a:off x="1320800" y="1676400"/>
          <a:ext cx="4683760" cy="3688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046604530"/>
              </p:ext>
            </p:extLst>
          </p:nvPr>
        </p:nvGraphicFramePr>
        <p:xfrm>
          <a:off x="6096000" y="1676399"/>
          <a:ext cx="4947920" cy="3688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81974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Evaluation Metrics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Intersection over Union (</a:t>
            </a:r>
            <a:r>
              <a:rPr lang="en-US" sz="1800" dirty="0" err="1" smtClean="0">
                <a:solidFill>
                  <a:schemeClr val="tx1"/>
                </a:solidFill>
              </a:rPr>
              <a:t>IoU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5" y="3496512"/>
            <a:ext cx="10476190" cy="3238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468" y="1432198"/>
            <a:ext cx="4703092" cy="20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490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Evaluation Metrics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COCO </a:t>
            </a:r>
            <a:r>
              <a:rPr lang="en-US" sz="1800" dirty="0" err="1" smtClean="0">
                <a:solidFill>
                  <a:schemeClr val="tx1"/>
                </a:solidFill>
              </a:rPr>
              <a:t>mAP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Shape 2105"/>
          <p:cNvSpPr/>
          <p:nvPr/>
        </p:nvSpPr>
        <p:spPr>
          <a:xfrm>
            <a:off x="585373" y="1938931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1" name="Rectangle 10"/>
          <p:cNvSpPr/>
          <p:nvPr/>
        </p:nvSpPr>
        <p:spPr>
          <a:xfrm>
            <a:off x="1098342" y="2082698"/>
            <a:ext cx="10291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AP is the average Precision over multiple </a:t>
            </a:r>
            <a:r>
              <a:rPr lang="en-US" dirty="0" err="1" smtClean="0">
                <a:solidFill>
                  <a:srgbClr val="000000"/>
                </a:solidFill>
                <a:latin typeface="LMRoman10-Regular"/>
              </a:rPr>
              <a:t>IoU</a:t>
            </a:r>
            <a:endParaRPr lang="en-US" dirty="0" smtClean="0">
              <a:solidFill>
                <a:srgbClr val="000000"/>
              </a:solidFill>
              <a:latin typeface="LMRoman10-Regular"/>
            </a:endParaRPr>
          </a:p>
          <a:p>
            <a:endParaRPr lang="en-US" dirty="0">
              <a:solidFill>
                <a:srgbClr val="000000"/>
              </a:solidFill>
              <a:latin typeface="LMRoman10-Regula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-    </a:t>
            </a:r>
            <a:r>
              <a:rPr lang="en-US" b="1" dirty="0" err="1" smtClean="0">
                <a:solidFill>
                  <a:srgbClr val="000000"/>
                </a:solidFill>
                <a:latin typeface="LMRoman10-Regular"/>
              </a:rPr>
              <a:t>mAP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  :   AP at </a:t>
            </a:r>
            <a:r>
              <a:rPr lang="en-US" dirty="0" err="1" smtClean="0">
                <a:solidFill>
                  <a:srgbClr val="000000"/>
                </a:solidFill>
                <a:latin typeface="LMRoman10-Regular"/>
              </a:rPr>
              <a:t>IoU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 = 0.50:.05:0.95  (use to determine the best model)</a:t>
            </a:r>
            <a:endParaRPr lang="en-US" dirty="0">
              <a:solidFill>
                <a:srgbClr val="000000"/>
              </a:solidFill>
              <a:latin typeface="LMRoman10-Regular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AP</a:t>
            </a:r>
            <a:r>
              <a:rPr lang="en-US" baseline="-25000" dirty="0" smtClean="0">
                <a:solidFill>
                  <a:srgbClr val="000000"/>
                </a:solidFill>
                <a:latin typeface="LMRoman10-Regular"/>
              </a:rPr>
              <a:t>50 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  :   AP at </a:t>
            </a:r>
            <a:r>
              <a:rPr lang="en-US" dirty="0" err="1" smtClean="0">
                <a:solidFill>
                  <a:srgbClr val="000000"/>
                </a:solidFill>
                <a:latin typeface="LMRoman10-Regular"/>
              </a:rPr>
              <a:t>IoU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 = 0.5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LMRoman10-Regular"/>
              </a:rPr>
              <a:t>AP</a:t>
            </a:r>
            <a:r>
              <a:rPr lang="en-US" baseline="-25000" dirty="0">
                <a:solidFill>
                  <a:srgbClr val="000000"/>
                </a:solidFill>
                <a:latin typeface="LMRoman10-Regular"/>
              </a:rPr>
              <a:t>75</a:t>
            </a:r>
            <a:r>
              <a:rPr lang="en-US" dirty="0">
                <a:solidFill>
                  <a:srgbClr val="000000"/>
                </a:solidFill>
                <a:latin typeface="LMRoman10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  :   AP at </a:t>
            </a:r>
            <a:r>
              <a:rPr lang="en-US" dirty="0" err="1">
                <a:solidFill>
                  <a:srgbClr val="000000"/>
                </a:solidFill>
                <a:latin typeface="LMRoman10-Regular"/>
              </a:rPr>
              <a:t>IoU</a:t>
            </a:r>
            <a:r>
              <a:rPr lang="en-US" dirty="0">
                <a:solidFill>
                  <a:srgbClr val="000000"/>
                </a:solidFill>
                <a:latin typeface="LMRoman10-Regular"/>
              </a:rPr>
              <a:t> = 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0.75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98342" y="3436898"/>
            <a:ext cx="10291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4" name="Shape 2105"/>
          <p:cNvSpPr/>
          <p:nvPr/>
        </p:nvSpPr>
        <p:spPr>
          <a:xfrm>
            <a:off x="585373" y="4073521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5" name="Rectangle 14"/>
          <p:cNvSpPr/>
          <p:nvPr/>
        </p:nvSpPr>
        <p:spPr>
          <a:xfrm>
            <a:off x="1098342" y="4134663"/>
            <a:ext cx="102910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  <a:latin typeface="LMRoman10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AP Across Scales:</a:t>
            </a:r>
          </a:p>
          <a:p>
            <a:endParaRPr lang="en-US" dirty="0">
              <a:solidFill>
                <a:srgbClr val="000000"/>
              </a:solidFill>
              <a:latin typeface="LMRoman10-Regular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AP</a:t>
            </a:r>
            <a:r>
              <a:rPr lang="en-US" baseline="-25000" dirty="0" smtClean="0">
                <a:solidFill>
                  <a:srgbClr val="000000"/>
                </a:solidFill>
                <a:latin typeface="LMRoman10-Regular"/>
              </a:rPr>
              <a:t>S   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:  AP for small objects:                 area &lt; 32</a:t>
            </a:r>
            <a:r>
              <a:rPr lang="en-US" baseline="30000" dirty="0" smtClean="0">
                <a:solidFill>
                  <a:srgbClr val="000000"/>
                </a:solidFill>
                <a:latin typeface="LMRoman10-Regular"/>
              </a:rPr>
              <a:t>2</a:t>
            </a:r>
            <a:endParaRPr lang="en-US" baseline="-25000" dirty="0" smtClean="0">
              <a:solidFill>
                <a:srgbClr val="000000"/>
              </a:solidFill>
              <a:latin typeface="LMRoman10-Regular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AP</a:t>
            </a:r>
            <a:r>
              <a:rPr lang="en-US" baseline="-25000" dirty="0" smtClean="0">
                <a:solidFill>
                  <a:srgbClr val="000000"/>
                </a:solidFill>
                <a:latin typeface="LMRoman10-Regular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  :  AP for medium objects:  32</a:t>
            </a:r>
            <a:r>
              <a:rPr lang="en-US" baseline="30000" dirty="0" smtClean="0">
                <a:solidFill>
                  <a:srgbClr val="000000"/>
                </a:solidFill>
                <a:latin typeface="LMRoman10-Regular"/>
              </a:rPr>
              <a:t>2</a:t>
            </a:r>
            <a:r>
              <a:rPr lang="en-US" baseline="-25000" dirty="0" smtClean="0">
                <a:solidFill>
                  <a:srgbClr val="000000"/>
                </a:solidFill>
                <a:latin typeface="LMRoman10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 &lt; area &lt; 96</a:t>
            </a:r>
            <a:r>
              <a:rPr lang="en-US" baseline="30000" dirty="0" smtClean="0">
                <a:solidFill>
                  <a:srgbClr val="000000"/>
                </a:solidFill>
                <a:latin typeface="LMRoman10-Regular"/>
              </a:rPr>
              <a:t>2</a:t>
            </a:r>
            <a:endParaRPr lang="en-US" baseline="-25000" dirty="0" smtClean="0">
              <a:solidFill>
                <a:srgbClr val="000000"/>
              </a:solidFill>
              <a:latin typeface="LMRoman10-Regular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AP</a:t>
            </a:r>
            <a:r>
              <a:rPr lang="en-US" baseline="-25000" dirty="0" smtClean="0">
                <a:solidFill>
                  <a:srgbClr val="000000"/>
                </a:solidFill>
                <a:latin typeface="LMRoman10-Regular"/>
              </a:rPr>
              <a:t>L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   :  AP for large objects:                 area &gt; 96</a:t>
            </a:r>
            <a:r>
              <a:rPr lang="en-US" baseline="30000" dirty="0" smtClean="0">
                <a:solidFill>
                  <a:srgbClr val="000000"/>
                </a:solidFill>
                <a:latin typeface="LMRoman10-Regular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566842"/>
              </p:ext>
            </p:extLst>
          </p:nvPr>
        </p:nvGraphicFramePr>
        <p:xfrm>
          <a:off x="2031999" y="1300560"/>
          <a:ext cx="8128001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8902381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2315858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1966029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2843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0696954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997228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48738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AP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AP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AP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AP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AP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  <a:latin typeface="LMRoman10-Regular"/>
                        </a:rPr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40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281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40789" y="2873826"/>
            <a:ext cx="2614498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00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5000" dirty="0" smtClean="0">
                <a:solidFill>
                  <a:schemeClr val="accent1"/>
                </a:solidFill>
              </a:rPr>
              <a:t>Contents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785253" y="867014"/>
            <a:ext cx="1" cy="912460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7" name="Shape 57"/>
          <p:cNvSpPr/>
          <p:nvPr/>
        </p:nvSpPr>
        <p:spPr>
          <a:xfrm>
            <a:off x="4683041" y="1871133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8" name="Shape 58"/>
          <p:cNvSpPr/>
          <p:nvPr/>
        </p:nvSpPr>
        <p:spPr>
          <a:xfrm>
            <a:off x="4785254" y="2148803"/>
            <a:ext cx="0" cy="1059913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9" name="Shape 59"/>
          <p:cNvSpPr/>
          <p:nvPr/>
        </p:nvSpPr>
        <p:spPr>
          <a:xfrm>
            <a:off x="4683041" y="3284195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0" name="Shape 60"/>
          <p:cNvSpPr/>
          <p:nvPr/>
        </p:nvSpPr>
        <p:spPr>
          <a:xfrm>
            <a:off x="4785254" y="3607122"/>
            <a:ext cx="1" cy="1090042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1" name="Shape 61"/>
          <p:cNvSpPr/>
          <p:nvPr/>
        </p:nvSpPr>
        <p:spPr>
          <a:xfrm>
            <a:off x="4683041" y="4770409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6" name="Shape 66"/>
          <p:cNvSpPr/>
          <p:nvPr/>
        </p:nvSpPr>
        <p:spPr>
          <a:xfrm>
            <a:off x="5249982" y="666706"/>
            <a:ext cx="4395434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i="1" dirty="0" smtClean="0">
                <a:solidFill>
                  <a:schemeClr val="bg2"/>
                </a:solidFill>
              </a:rPr>
              <a:t>Chapter </a:t>
            </a:r>
            <a:r>
              <a:rPr lang="it-IT" sz="2000" i="1" dirty="0">
                <a:solidFill>
                  <a:schemeClr val="bg2"/>
                </a:solidFill>
              </a:rPr>
              <a:t>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bg2"/>
                </a:solidFill>
              </a:rPr>
              <a:t>Object detection in Medical Image</a:t>
            </a:r>
            <a:endParaRPr lang="en-GB" sz="2250" dirty="0">
              <a:solidFill>
                <a:schemeClr val="bg2"/>
              </a:solidFill>
            </a:endParaRPr>
          </a:p>
        </p:txBody>
      </p:sp>
      <p:sp>
        <p:nvSpPr>
          <p:cNvPr id="67" name="Shape 67"/>
          <p:cNvSpPr/>
          <p:nvPr/>
        </p:nvSpPr>
        <p:spPr>
          <a:xfrm>
            <a:off x="5249982" y="2075558"/>
            <a:ext cx="1761123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i="1" dirty="0" smtClean="0">
                <a:solidFill>
                  <a:schemeClr val="bg2"/>
                </a:solidFill>
              </a:rPr>
              <a:t>Chapter </a:t>
            </a:r>
            <a:r>
              <a:rPr lang="en-GB" sz="2000" i="1" dirty="0">
                <a:solidFill>
                  <a:schemeClr val="bg2"/>
                </a:solidFill>
              </a:rPr>
              <a:t>2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250" dirty="0" smtClean="0">
                <a:solidFill>
                  <a:schemeClr val="bg2"/>
                </a:solidFill>
              </a:rPr>
              <a:t>Methodology</a:t>
            </a:r>
            <a:endParaRPr sz="2250" dirty="0">
              <a:solidFill>
                <a:schemeClr val="bg2"/>
              </a:solidFill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290276" y="3484410"/>
            <a:ext cx="5851762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i="1" dirty="0" smtClean="0">
                <a:solidFill>
                  <a:schemeClr val="bg2"/>
                </a:solidFill>
              </a:rPr>
              <a:t>Chapter </a:t>
            </a:r>
            <a:r>
              <a:rPr lang="it-IT" sz="2000" i="1" dirty="0">
                <a:solidFill>
                  <a:schemeClr val="bg2"/>
                </a:solidFill>
              </a:rPr>
              <a:t>3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bg2"/>
                </a:solidFill>
              </a:rPr>
              <a:t>Dataset and Evaluation Metric</a:t>
            </a:r>
            <a:endParaRPr sz="2250" dirty="0">
              <a:solidFill>
                <a:schemeClr val="bg2"/>
              </a:solidFill>
            </a:endParaRPr>
          </a:p>
        </p:txBody>
      </p:sp>
      <p:sp>
        <p:nvSpPr>
          <p:cNvPr id="12" name="Shape 60"/>
          <p:cNvSpPr/>
          <p:nvPr/>
        </p:nvSpPr>
        <p:spPr>
          <a:xfrm>
            <a:off x="4785253" y="5048079"/>
            <a:ext cx="1" cy="1090042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5" name="Shape 68"/>
          <p:cNvSpPr/>
          <p:nvPr/>
        </p:nvSpPr>
        <p:spPr>
          <a:xfrm>
            <a:off x="5290276" y="4974834"/>
            <a:ext cx="5851762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tx1"/>
                </a:solidFill>
              </a:rPr>
              <a:t>Chapter 4</a:t>
            </a:r>
            <a:endParaRPr lang="it-IT" sz="2000" dirty="0">
              <a:solidFill>
                <a:schemeClr val="tx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tx1"/>
                </a:solidFill>
              </a:rPr>
              <a:t>Experiment Results</a:t>
            </a:r>
            <a:endParaRPr sz="2250" dirty="0">
              <a:solidFill>
                <a:schemeClr val="tx1"/>
              </a:solidFill>
            </a:endParaRPr>
          </a:p>
        </p:txBody>
      </p:sp>
      <p:sp>
        <p:nvSpPr>
          <p:cNvPr id="16" name="Shape 61"/>
          <p:cNvSpPr/>
          <p:nvPr/>
        </p:nvSpPr>
        <p:spPr>
          <a:xfrm>
            <a:off x="4683041" y="597221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85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Introductions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xfrm>
            <a:off x="206924" y="5554717"/>
            <a:ext cx="3809494" cy="42993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914400" rtl="0">
              <a:spcBef>
                <a:spcPts val="0"/>
              </a:spcBef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kern="1200" dirty="0" smtClean="0">
                <a:solidFill>
                  <a:schemeClr val="tx1"/>
                </a:solidFill>
              </a:rPr>
              <a:t>Fig 1: Number </a:t>
            </a:r>
            <a:r>
              <a:rPr lang="en-US" sz="1800" kern="1200" dirty="0">
                <a:solidFill>
                  <a:schemeClr val="tx1"/>
                </a:solidFill>
              </a:rPr>
              <a:t>of new </a:t>
            </a:r>
            <a:r>
              <a:rPr lang="en-US" sz="1800" kern="1200" dirty="0" smtClean="0">
                <a:solidFill>
                  <a:schemeClr val="tx1"/>
                </a:solidFill>
              </a:rPr>
              <a:t>cases</a:t>
            </a:r>
          </a:p>
          <a:p>
            <a:pPr defTabSz="914400" rtl="0">
              <a:spcBef>
                <a:spcPts val="0"/>
              </a:spcBef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kern="1200" dirty="0" smtClean="0">
                <a:solidFill>
                  <a:schemeClr val="tx1"/>
                </a:solidFill>
              </a:rPr>
              <a:t> </a:t>
            </a:r>
            <a:r>
              <a:rPr lang="en-US" sz="1800" kern="1200" dirty="0">
                <a:solidFill>
                  <a:schemeClr val="tx1"/>
                </a:solidFill>
              </a:rPr>
              <a:t>in Italy, 2020</a:t>
            </a:r>
            <a:endParaRPr lang="en-US" sz="1862" kern="1200" dirty="0">
              <a:solidFill>
                <a:schemeClr val="tx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382164212"/>
              </p:ext>
            </p:extLst>
          </p:nvPr>
        </p:nvGraphicFramePr>
        <p:xfrm>
          <a:off x="206924" y="1767841"/>
          <a:ext cx="4304116" cy="3180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0593556"/>
              </p:ext>
            </p:extLst>
          </p:nvPr>
        </p:nvGraphicFramePr>
        <p:xfrm>
          <a:off x="4016418" y="1767841"/>
          <a:ext cx="4528142" cy="3444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749029124"/>
              </p:ext>
            </p:extLst>
          </p:nvPr>
        </p:nvGraphicFramePr>
        <p:xfrm>
          <a:off x="7792720" y="1499831"/>
          <a:ext cx="5090159" cy="392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Shape 97"/>
          <p:cNvSpPr txBox="1">
            <a:spLocks/>
          </p:cNvSpPr>
          <p:nvPr/>
        </p:nvSpPr>
        <p:spPr>
          <a:xfrm>
            <a:off x="4448471" y="5534736"/>
            <a:ext cx="3809494" cy="42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 fontScale="92500" lnSpcReduction="20000"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914400">
              <a:spcBef>
                <a:spcPts val="0"/>
              </a:spcBef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</a:rPr>
              <a:t>Fig </a:t>
            </a:r>
            <a:r>
              <a:rPr lang="en-US" sz="1800" dirty="0" smtClean="0">
                <a:solidFill>
                  <a:schemeClr val="tx1"/>
                </a:solidFill>
              </a:rPr>
              <a:t>2: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new cases between </a:t>
            </a:r>
          </a:p>
          <a:p>
            <a:pPr defTabSz="914400" rtl="0">
              <a:spcBef>
                <a:spcPts val="0"/>
              </a:spcBef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 and Women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Italy, 2020</a:t>
            </a:r>
            <a:endParaRPr lang="en-US" sz="186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hape 97"/>
          <p:cNvSpPr txBox="1">
            <a:spLocks/>
          </p:cNvSpPr>
          <p:nvPr/>
        </p:nvSpPr>
        <p:spPr>
          <a:xfrm>
            <a:off x="7485582" y="5534736"/>
            <a:ext cx="5636058" cy="323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600" dirty="0">
                <a:solidFill>
                  <a:schemeClr val="tx1"/>
                </a:solidFill>
              </a:rPr>
              <a:t>Fig </a:t>
            </a:r>
            <a:r>
              <a:rPr lang="en-US" sz="1600" dirty="0" smtClean="0">
                <a:solidFill>
                  <a:schemeClr val="tx1"/>
                </a:solidFill>
              </a:rPr>
              <a:t>3: </a:t>
            </a:r>
            <a:r>
              <a:rPr lang="en-US" sz="1700" kern="0" dirty="0" smtClean="0">
                <a:solidFill>
                  <a:srgbClr val="000000"/>
                </a:solidFill>
              </a:rPr>
              <a:t>Types of Bladder Cancer</a:t>
            </a:r>
            <a:endParaRPr lang="en-US" sz="1700" kern="0" dirty="0">
              <a:solidFill>
                <a:srgbClr val="000000"/>
              </a:solidFill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3995622" y="827948"/>
            <a:ext cx="4200757" cy="36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1800" kern="0" dirty="0" smtClean="0">
                <a:solidFill>
                  <a:schemeClr val="tx1"/>
                </a:solidFill>
              </a:rPr>
              <a:t>Bladder Cancer</a:t>
            </a:r>
            <a:endParaRPr lang="en-US" sz="1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74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Experiment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Shape 2105"/>
          <p:cNvSpPr/>
          <p:nvPr/>
        </p:nvSpPr>
        <p:spPr>
          <a:xfrm>
            <a:off x="192014" y="2528133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6" name="Rectangle 15"/>
          <p:cNvSpPr/>
          <p:nvPr/>
        </p:nvSpPr>
        <p:spPr>
          <a:xfrm>
            <a:off x="575784" y="2697203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1</a:t>
            </a:r>
            <a:endParaRPr lang="en-US" dirty="0"/>
          </a:p>
        </p:txBody>
      </p:sp>
      <p:sp>
        <p:nvSpPr>
          <p:cNvPr id="17" name="Shape 2105"/>
          <p:cNvSpPr/>
          <p:nvPr/>
        </p:nvSpPr>
        <p:spPr>
          <a:xfrm>
            <a:off x="192014" y="5046028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8" name="Rectangle 17"/>
          <p:cNvSpPr/>
          <p:nvPr/>
        </p:nvSpPr>
        <p:spPr>
          <a:xfrm>
            <a:off x="575784" y="5215098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2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572612" y="851190"/>
            <a:ext cx="5046778" cy="362215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Performance on different Object Detectors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50" y="1711020"/>
            <a:ext cx="9414610" cy="2340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150" y="4353600"/>
            <a:ext cx="9414610" cy="23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2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Experiment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Shape 2105"/>
          <p:cNvSpPr/>
          <p:nvPr/>
        </p:nvSpPr>
        <p:spPr>
          <a:xfrm>
            <a:off x="192014" y="2528133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6" name="Rectangle 15"/>
          <p:cNvSpPr/>
          <p:nvPr/>
        </p:nvSpPr>
        <p:spPr>
          <a:xfrm>
            <a:off x="575784" y="2697203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1</a:t>
            </a:r>
            <a:endParaRPr lang="en-US" dirty="0"/>
          </a:p>
        </p:txBody>
      </p:sp>
      <p:sp>
        <p:nvSpPr>
          <p:cNvPr id="17" name="Shape 2105"/>
          <p:cNvSpPr/>
          <p:nvPr/>
        </p:nvSpPr>
        <p:spPr>
          <a:xfrm>
            <a:off x="192014" y="4649788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8" name="Rectangle 17"/>
          <p:cNvSpPr/>
          <p:nvPr/>
        </p:nvSpPr>
        <p:spPr>
          <a:xfrm>
            <a:off x="575784" y="4818858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2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572612" y="851190"/>
            <a:ext cx="5046778" cy="362215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Performance on different Feature Extractors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75" y="4313453"/>
            <a:ext cx="9483090" cy="1568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976" y="1969457"/>
            <a:ext cx="9483090" cy="15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77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Experiment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Shape 2105"/>
          <p:cNvSpPr/>
          <p:nvPr/>
        </p:nvSpPr>
        <p:spPr>
          <a:xfrm>
            <a:off x="178160" y="3552446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>
              <a:defRPr sz="3200"/>
            </a:pPr>
            <a:endParaRPr sz="1600"/>
          </a:p>
        </p:txBody>
      </p:sp>
      <p:sp>
        <p:nvSpPr>
          <p:cNvPr id="16" name="Rectangle 15"/>
          <p:cNvSpPr/>
          <p:nvPr/>
        </p:nvSpPr>
        <p:spPr>
          <a:xfrm>
            <a:off x="561930" y="3721516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1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2007972" y="996455"/>
            <a:ext cx="9025788" cy="362215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Performance on different </a:t>
            </a:r>
            <a:r>
              <a:rPr lang="en-US" sz="1800" b="1" dirty="0" err="1" smtClean="0">
                <a:solidFill>
                  <a:schemeClr val="tx1"/>
                </a:solidFill>
              </a:rPr>
              <a:t>IoU</a:t>
            </a:r>
            <a:r>
              <a:rPr lang="en-US" sz="1800" b="1" dirty="0" smtClean="0">
                <a:solidFill>
                  <a:schemeClr val="tx1"/>
                </a:solidFill>
              </a:rPr>
              <a:t> thresholds in Non-Maximum Suppression (NMS)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48" y="1999791"/>
            <a:ext cx="9955254" cy="38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53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Experiment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Shape 2105"/>
          <p:cNvSpPr/>
          <p:nvPr/>
        </p:nvSpPr>
        <p:spPr>
          <a:xfrm>
            <a:off x="181854" y="3432373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>
              <a:defRPr sz="3200"/>
            </a:pPr>
            <a:endParaRPr sz="1600"/>
          </a:p>
        </p:txBody>
      </p:sp>
      <p:sp>
        <p:nvSpPr>
          <p:cNvPr id="16" name="Rectangle 15"/>
          <p:cNvSpPr/>
          <p:nvPr/>
        </p:nvSpPr>
        <p:spPr>
          <a:xfrm>
            <a:off x="565624" y="3601443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15" y="1885266"/>
            <a:ext cx="9950240" cy="3801686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211172" y="864375"/>
            <a:ext cx="7989468" cy="36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1800" b="1" kern="0" dirty="0" smtClean="0">
                <a:solidFill>
                  <a:schemeClr val="tx1"/>
                </a:solidFill>
              </a:rPr>
              <a:t>Performance on different </a:t>
            </a:r>
            <a:r>
              <a:rPr lang="en-US" sz="1800" b="1" kern="0" dirty="0" err="1" smtClean="0">
                <a:solidFill>
                  <a:schemeClr val="tx1"/>
                </a:solidFill>
              </a:rPr>
              <a:t>IoU</a:t>
            </a:r>
            <a:r>
              <a:rPr lang="en-US" sz="1800" b="1" kern="0" dirty="0" smtClean="0">
                <a:solidFill>
                  <a:schemeClr val="tx1"/>
                </a:solidFill>
              </a:rPr>
              <a:t> thresholds in Non-Maximum Suppression</a:t>
            </a:r>
            <a:endParaRPr lang="en-US" sz="1800" b="1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87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Experiment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Shape 2105"/>
          <p:cNvSpPr/>
          <p:nvPr/>
        </p:nvSpPr>
        <p:spPr>
          <a:xfrm>
            <a:off x="192014" y="2528133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6" name="Rectangle 15"/>
          <p:cNvSpPr/>
          <p:nvPr/>
        </p:nvSpPr>
        <p:spPr>
          <a:xfrm>
            <a:off x="575775" y="2697203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1</a:t>
            </a:r>
            <a:endParaRPr lang="en-US" dirty="0"/>
          </a:p>
        </p:txBody>
      </p:sp>
      <p:sp>
        <p:nvSpPr>
          <p:cNvPr id="17" name="Shape 2105"/>
          <p:cNvSpPr/>
          <p:nvPr/>
        </p:nvSpPr>
        <p:spPr>
          <a:xfrm>
            <a:off x="192014" y="4649788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8" name="Rectangle 17"/>
          <p:cNvSpPr/>
          <p:nvPr/>
        </p:nvSpPr>
        <p:spPr>
          <a:xfrm>
            <a:off x="575775" y="4818857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2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572612" y="851190"/>
            <a:ext cx="5046778" cy="362215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Performance on different Aspect Ratios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58" y="1932730"/>
            <a:ext cx="9483107" cy="1698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958" y="4096633"/>
            <a:ext cx="9483107" cy="18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32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Experiment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Shape 2105"/>
          <p:cNvSpPr/>
          <p:nvPr/>
        </p:nvSpPr>
        <p:spPr>
          <a:xfrm>
            <a:off x="192014" y="2343467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6" name="Rectangle 15"/>
          <p:cNvSpPr/>
          <p:nvPr/>
        </p:nvSpPr>
        <p:spPr>
          <a:xfrm>
            <a:off x="575784" y="2512537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1</a:t>
            </a:r>
            <a:endParaRPr lang="en-US" dirty="0"/>
          </a:p>
        </p:txBody>
      </p:sp>
      <p:sp>
        <p:nvSpPr>
          <p:cNvPr id="17" name="Shape 2105"/>
          <p:cNvSpPr/>
          <p:nvPr/>
        </p:nvSpPr>
        <p:spPr>
          <a:xfrm>
            <a:off x="192014" y="4649788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8" name="Rectangle 17"/>
          <p:cNvSpPr/>
          <p:nvPr/>
        </p:nvSpPr>
        <p:spPr>
          <a:xfrm>
            <a:off x="575784" y="4818858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2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572612" y="851190"/>
            <a:ext cx="5046778" cy="362215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Performance on bigger image sizes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99" y="4374883"/>
            <a:ext cx="8040682" cy="226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399" y="1562617"/>
            <a:ext cx="8111951" cy="22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48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Experiment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Shape 2105"/>
          <p:cNvSpPr/>
          <p:nvPr/>
        </p:nvSpPr>
        <p:spPr>
          <a:xfrm>
            <a:off x="192014" y="2343467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6" name="Rectangle 15"/>
          <p:cNvSpPr/>
          <p:nvPr/>
        </p:nvSpPr>
        <p:spPr>
          <a:xfrm>
            <a:off x="575784" y="2512537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1</a:t>
            </a:r>
            <a:endParaRPr lang="en-US" dirty="0"/>
          </a:p>
        </p:txBody>
      </p:sp>
      <p:sp>
        <p:nvSpPr>
          <p:cNvPr id="17" name="Shape 2105"/>
          <p:cNvSpPr/>
          <p:nvPr/>
        </p:nvSpPr>
        <p:spPr>
          <a:xfrm>
            <a:off x="192014" y="4649788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8" name="Rectangle 17"/>
          <p:cNvSpPr/>
          <p:nvPr/>
        </p:nvSpPr>
        <p:spPr>
          <a:xfrm>
            <a:off x="575784" y="4818858"/>
            <a:ext cx="119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Dataset 2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572612" y="851190"/>
            <a:ext cx="5046778" cy="362215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The Best Models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03" y="2189085"/>
            <a:ext cx="10062798" cy="972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602" y="4517589"/>
            <a:ext cx="9960195" cy="9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32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Inference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430372" y="858705"/>
            <a:ext cx="5551068" cy="362215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Detection Result on sliced images of a test image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50" y="3428697"/>
            <a:ext cx="1943326" cy="1943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88" y="3445321"/>
            <a:ext cx="1915312" cy="1915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88" y="1361457"/>
            <a:ext cx="1915312" cy="1915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50" y="1369077"/>
            <a:ext cx="1928086" cy="19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85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Inference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430372" y="858705"/>
            <a:ext cx="5551068" cy="362215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Detection Result of model 1 trained on Dataset 1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8" y="1625600"/>
            <a:ext cx="5797942" cy="4338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06" y="1625600"/>
            <a:ext cx="5797941" cy="4338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99784" y="6183934"/>
            <a:ext cx="181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Ground Truth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449480" y="6183934"/>
            <a:ext cx="131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435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Inference Results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430372" y="858705"/>
            <a:ext cx="5551068" cy="362215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Detection Result of model 2 trained on Dataset 2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8" y="1625600"/>
            <a:ext cx="5842522" cy="43716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99784" y="6183934"/>
            <a:ext cx="181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Ground Truth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449480" y="6183934"/>
            <a:ext cx="131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MRoman10-Regular"/>
              </a:rPr>
              <a:t>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07" y="1639569"/>
            <a:ext cx="5823854" cy="43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88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Introductions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Shape 2103"/>
          <p:cNvSpPr/>
          <p:nvPr/>
        </p:nvSpPr>
        <p:spPr>
          <a:xfrm>
            <a:off x="1524066" y="1856535"/>
            <a:ext cx="9255647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/>
              <a:t>By leveraging the power of deep neural networks, many problems have started</a:t>
            </a:r>
            <a:br>
              <a:rPr lang="en-US" sz="1800" dirty="0"/>
            </a:br>
            <a:r>
              <a:rPr lang="en-US" sz="1800" dirty="0"/>
              <a:t>to be explored based on medical imaging analysis, such </a:t>
            </a:r>
            <a:r>
              <a:rPr lang="en-US" sz="1800" dirty="0" smtClean="0"/>
              <a:t>as brain </a:t>
            </a:r>
            <a:r>
              <a:rPr lang="en-US" sz="1800" dirty="0"/>
              <a:t>tumor segmentation. 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sz="1800" dirty="0"/>
          </a:p>
        </p:txBody>
      </p:sp>
      <p:sp>
        <p:nvSpPr>
          <p:cNvPr id="36" name="Shape 2105"/>
          <p:cNvSpPr/>
          <p:nvPr/>
        </p:nvSpPr>
        <p:spPr>
          <a:xfrm>
            <a:off x="959446" y="1731113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7" name="Shape 2103"/>
          <p:cNvSpPr/>
          <p:nvPr/>
        </p:nvSpPr>
        <p:spPr>
          <a:xfrm>
            <a:off x="1524066" y="3316069"/>
            <a:ext cx="7053278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/>
              <a:t>However, </a:t>
            </a:r>
            <a:r>
              <a:rPr lang="en-US" sz="1800" dirty="0" smtClean="0"/>
              <a:t>some problems remain underexplored </a:t>
            </a:r>
            <a:r>
              <a:rPr lang="en-US" sz="1800" dirty="0"/>
              <a:t>for several reasons, </a:t>
            </a:r>
            <a:endParaRPr lang="en-US" sz="1800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especially </a:t>
            </a:r>
            <a:r>
              <a:rPr lang="en-US" sz="1800" dirty="0"/>
              <a:t>the scarcity or non-existence of data. </a:t>
            </a:r>
            <a:br>
              <a:rPr lang="en-US" sz="1800" dirty="0"/>
            </a:br>
            <a:endParaRPr sz="1800" dirty="0"/>
          </a:p>
        </p:txBody>
      </p:sp>
      <p:sp>
        <p:nvSpPr>
          <p:cNvPr id="38" name="Shape 2105"/>
          <p:cNvSpPr/>
          <p:nvPr/>
        </p:nvSpPr>
        <p:spPr>
          <a:xfrm>
            <a:off x="959446" y="3316069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9" name="Shape 2103"/>
          <p:cNvSpPr/>
          <p:nvPr/>
        </p:nvSpPr>
        <p:spPr>
          <a:xfrm>
            <a:off x="1524066" y="4798846"/>
            <a:ext cx="6950621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/>
              <a:t>O</a:t>
            </a:r>
            <a:r>
              <a:rPr lang="en-US" sz="1800" dirty="0" smtClean="0"/>
              <a:t>ur </a:t>
            </a:r>
            <a:r>
              <a:rPr lang="en-US" sz="1800" dirty="0"/>
              <a:t>motivation is to tackle one of these problems, which is detecting</a:t>
            </a:r>
            <a:br>
              <a:rPr lang="en-US" sz="1800" dirty="0"/>
            </a:br>
            <a:r>
              <a:rPr lang="en-US" sz="1800" dirty="0"/>
              <a:t>bladder tissue cancer at the cellular level </a:t>
            </a:r>
            <a:br>
              <a:rPr lang="en-US" sz="1800" dirty="0"/>
            </a:br>
            <a:endParaRPr sz="1800" dirty="0"/>
          </a:p>
        </p:txBody>
      </p:sp>
      <p:sp>
        <p:nvSpPr>
          <p:cNvPr id="40" name="Shape 2105"/>
          <p:cNvSpPr/>
          <p:nvPr/>
        </p:nvSpPr>
        <p:spPr>
          <a:xfrm>
            <a:off x="959446" y="4798846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9024068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hape 2103"/>
          <p:cNvSpPr/>
          <p:nvPr/>
        </p:nvSpPr>
        <p:spPr>
          <a:xfrm>
            <a:off x="956053" y="4195056"/>
            <a:ext cx="11486158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We provided a scientific benchmark of the state-of-the-art object detection architectures training on this dataset. </a:t>
            </a:r>
            <a:endParaRPr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65052" y="1557799"/>
            <a:ext cx="11265773" cy="4363783"/>
            <a:chOff x="585372" y="2045479"/>
            <a:chExt cx="11265773" cy="4363783"/>
          </a:xfrm>
        </p:grpSpPr>
        <p:sp>
          <p:nvSpPr>
            <p:cNvPr id="5" name="Shape 2103"/>
            <p:cNvSpPr/>
            <p:nvPr/>
          </p:nvSpPr>
          <p:spPr>
            <a:xfrm>
              <a:off x="976373" y="2089438"/>
              <a:ext cx="10874772" cy="8822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2400">
                  <a:solidFill>
                    <a:srgbClr val="53585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800" dirty="0" smtClean="0"/>
                <a:t>We provided a novel urothelial cancer cell object detection dataset which is a real-world dataset where we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800" dirty="0"/>
                <a:t>f</a:t>
              </a:r>
              <a:r>
                <a:rPr lang="en-US" sz="1800" dirty="0" smtClean="0"/>
                <a:t>ind some problems such as class imbalance, small-scale dataset, small dense objects and noise labeling.</a:t>
              </a:r>
              <a:r>
                <a:rPr lang="en-US" sz="1800" dirty="0"/>
                <a:t/>
              </a:r>
              <a:br>
                <a:rPr lang="en-US" sz="1800" dirty="0"/>
              </a:br>
              <a:endParaRPr sz="1800" dirty="0"/>
            </a:p>
          </p:txBody>
        </p:sp>
        <p:sp>
          <p:nvSpPr>
            <p:cNvPr id="7" name="Shape 2105"/>
            <p:cNvSpPr/>
            <p:nvPr/>
          </p:nvSpPr>
          <p:spPr>
            <a:xfrm>
              <a:off x="585372" y="2045479"/>
              <a:ext cx="251397" cy="707473"/>
            </a:xfrm>
            <a:prstGeom prst="rect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8" name="Shape 2103"/>
            <p:cNvSpPr/>
            <p:nvPr/>
          </p:nvSpPr>
          <p:spPr>
            <a:xfrm>
              <a:off x="976373" y="3523782"/>
              <a:ext cx="10370468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2400">
                  <a:solidFill>
                    <a:srgbClr val="53585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800" dirty="0" smtClean="0"/>
                <a:t>We experimented to build models which can detect the small urothelial cancer cells in big image size.</a:t>
              </a:r>
              <a:endParaRPr sz="1800" dirty="0"/>
            </a:p>
          </p:txBody>
        </p:sp>
        <p:sp>
          <p:nvSpPr>
            <p:cNvPr id="9" name="Shape 2105"/>
            <p:cNvSpPr/>
            <p:nvPr/>
          </p:nvSpPr>
          <p:spPr>
            <a:xfrm>
              <a:off x="585372" y="3308649"/>
              <a:ext cx="251397" cy="707473"/>
            </a:xfrm>
            <a:prstGeom prst="rect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11" name="Shape 2105"/>
            <p:cNvSpPr/>
            <p:nvPr/>
          </p:nvSpPr>
          <p:spPr>
            <a:xfrm>
              <a:off x="585372" y="4518862"/>
              <a:ext cx="251397" cy="707473"/>
            </a:xfrm>
            <a:prstGeom prst="rect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12" name="Shape 2103"/>
            <p:cNvSpPr/>
            <p:nvPr/>
          </p:nvSpPr>
          <p:spPr>
            <a:xfrm>
              <a:off x="976373" y="5891377"/>
              <a:ext cx="8267391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2400">
                  <a:solidFill>
                    <a:srgbClr val="53585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800" dirty="0" smtClean="0"/>
                <a:t>We evaluated the capability of Transformers and CNNs in object detection tasks.</a:t>
              </a:r>
              <a:endParaRPr sz="1800" dirty="0"/>
            </a:p>
          </p:txBody>
        </p:sp>
        <p:sp>
          <p:nvSpPr>
            <p:cNvPr id="13" name="Shape 2105"/>
            <p:cNvSpPr/>
            <p:nvPr/>
          </p:nvSpPr>
          <p:spPr>
            <a:xfrm>
              <a:off x="585373" y="5701789"/>
              <a:ext cx="251397" cy="707473"/>
            </a:xfrm>
            <a:prstGeom prst="rect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>
                <a:defRPr sz="3200"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493114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Feature Works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hape 2103"/>
          <p:cNvSpPr/>
          <p:nvPr/>
        </p:nvSpPr>
        <p:spPr>
          <a:xfrm>
            <a:off x="956053" y="4195056"/>
            <a:ext cx="847257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A new benchmark with new cutting-edge models such as YOLOv7, </a:t>
            </a:r>
            <a:r>
              <a:rPr lang="en-US" sz="1800" dirty="0" err="1" smtClean="0"/>
              <a:t>ConvNeXt</a:t>
            </a:r>
            <a:r>
              <a:rPr lang="en-US" sz="1800" dirty="0" smtClean="0"/>
              <a:t>, etc.</a:t>
            </a:r>
            <a:endParaRPr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626012" y="1527319"/>
            <a:ext cx="11088468" cy="3180856"/>
            <a:chOff x="585372" y="2045479"/>
            <a:chExt cx="11088468" cy="3180856"/>
          </a:xfrm>
        </p:grpSpPr>
        <p:sp>
          <p:nvSpPr>
            <p:cNvPr id="5" name="Shape 2103"/>
            <p:cNvSpPr/>
            <p:nvPr/>
          </p:nvSpPr>
          <p:spPr>
            <a:xfrm>
              <a:off x="976373" y="2147658"/>
              <a:ext cx="10697467" cy="6052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>
                <a:defRPr sz="2400">
                  <a:solidFill>
                    <a:srgbClr val="53585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800" dirty="0" smtClean="0"/>
                <a:t>More in-depth </a:t>
              </a:r>
              <a:r>
                <a:rPr lang="en-US" sz="1800" dirty="0"/>
                <a:t>investigations </a:t>
              </a:r>
              <a:r>
                <a:rPr lang="en-US" sz="1800" dirty="0" smtClean="0"/>
                <a:t>and efforts </a:t>
              </a:r>
              <a:r>
                <a:rPr lang="en-US" sz="1800" dirty="0"/>
                <a:t>in data collection should be made to build a big and reliable dataset for </a:t>
              </a:r>
              <a:r>
                <a:rPr lang="en-US" sz="1800" dirty="0" smtClean="0"/>
                <a:t>this problem</a:t>
              </a:r>
              <a:r>
                <a:rPr lang="en-US" sz="1800" dirty="0"/>
                <a:t>. </a:t>
              </a:r>
              <a:endParaRPr sz="1800" dirty="0"/>
            </a:p>
          </p:txBody>
        </p:sp>
        <p:sp>
          <p:nvSpPr>
            <p:cNvPr id="7" name="Shape 2105"/>
            <p:cNvSpPr/>
            <p:nvPr/>
          </p:nvSpPr>
          <p:spPr>
            <a:xfrm>
              <a:off x="585372" y="2045479"/>
              <a:ext cx="251397" cy="707473"/>
            </a:xfrm>
            <a:prstGeom prst="rect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8" name="Shape 2103"/>
            <p:cNvSpPr/>
            <p:nvPr/>
          </p:nvSpPr>
          <p:spPr>
            <a:xfrm>
              <a:off x="976373" y="3409342"/>
              <a:ext cx="10270747" cy="8822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>
                <a:defRPr sz="2400">
                  <a:solidFill>
                    <a:srgbClr val="53585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800" dirty="0"/>
                <a:t>M</a:t>
              </a:r>
              <a:r>
                <a:rPr lang="en-US" sz="1800" dirty="0" smtClean="0"/>
                <a:t>ore </a:t>
              </a:r>
              <a:r>
                <a:rPr lang="en-US" sz="1800" dirty="0"/>
                <a:t>extensive </a:t>
              </a:r>
              <a:r>
                <a:rPr lang="en-US" sz="1800" dirty="0" smtClean="0"/>
                <a:t>and comprehensive </a:t>
              </a:r>
              <a:r>
                <a:rPr lang="en-US" sz="1800" dirty="0"/>
                <a:t>research undertaking to address the issue of </a:t>
              </a:r>
              <a:r>
                <a:rPr lang="en-US" sz="1800" dirty="0" smtClean="0"/>
                <a:t>detecting urothelial cancer cells.</a:t>
              </a:r>
              <a:r>
                <a:rPr lang="en-US" sz="1800" dirty="0"/>
                <a:t/>
              </a:r>
              <a:br>
                <a:rPr lang="en-US" sz="1800" dirty="0"/>
              </a:br>
              <a:endParaRPr sz="1800" dirty="0"/>
            </a:p>
          </p:txBody>
        </p:sp>
        <p:sp>
          <p:nvSpPr>
            <p:cNvPr id="9" name="Shape 2105"/>
            <p:cNvSpPr/>
            <p:nvPr/>
          </p:nvSpPr>
          <p:spPr>
            <a:xfrm>
              <a:off x="585372" y="3308649"/>
              <a:ext cx="251397" cy="707473"/>
            </a:xfrm>
            <a:prstGeom prst="rect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11" name="Shape 2105"/>
            <p:cNvSpPr/>
            <p:nvPr/>
          </p:nvSpPr>
          <p:spPr>
            <a:xfrm>
              <a:off x="585372" y="4518862"/>
              <a:ext cx="251397" cy="707473"/>
            </a:xfrm>
            <a:prstGeom prst="rect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>
                <a:defRPr sz="3200"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773654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4113">
            <a:extLst>
              <a:ext uri="{FF2B5EF4-FFF2-40B4-BE49-F238E27FC236}">
                <a16:creationId xmlns:a16="http://schemas.microsoft.com/office/drawing/2014/main" id="{327867DE-FE1E-42B6-8D30-27AEABF5DEBC}"/>
              </a:ext>
            </a:extLst>
          </p:cNvPr>
          <p:cNvSpPr/>
          <p:nvPr/>
        </p:nvSpPr>
        <p:spPr>
          <a:xfrm>
            <a:off x="10509234" y="3461147"/>
            <a:ext cx="1691978" cy="4191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0" name="Shape 4114">
            <a:extLst>
              <a:ext uri="{FF2B5EF4-FFF2-40B4-BE49-F238E27FC236}">
                <a16:creationId xmlns:a16="http://schemas.microsoft.com/office/drawing/2014/main" id="{8B403C8C-BE12-4426-9447-5E639CF64789}"/>
              </a:ext>
            </a:extLst>
          </p:cNvPr>
          <p:cNvSpPr/>
          <p:nvPr/>
        </p:nvSpPr>
        <p:spPr>
          <a:xfrm>
            <a:off x="-9211" y="3461147"/>
            <a:ext cx="1691978" cy="4191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1" name="Shape 4117">
            <a:extLst>
              <a:ext uri="{FF2B5EF4-FFF2-40B4-BE49-F238E27FC236}">
                <a16:creationId xmlns:a16="http://schemas.microsoft.com/office/drawing/2014/main" id="{10B16E92-0A02-4532-B9FC-2C160C50AFE0}"/>
              </a:ext>
            </a:extLst>
          </p:cNvPr>
          <p:cNvSpPr/>
          <p:nvPr/>
        </p:nvSpPr>
        <p:spPr>
          <a:xfrm>
            <a:off x="2142414" y="2552700"/>
            <a:ext cx="7907172" cy="2240228"/>
          </a:xfrm>
          <a:prstGeom prst="roundRect">
            <a:avLst>
              <a:gd name="adj" fmla="val 8188"/>
            </a:avLst>
          </a:prstGeom>
          <a:ln w="3810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2" name="Shape 4118">
            <a:extLst>
              <a:ext uri="{FF2B5EF4-FFF2-40B4-BE49-F238E27FC236}">
                <a16:creationId xmlns:a16="http://schemas.microsoft.com/office/drawing/2014/main" id="{93F0636F-60FA-4904-A2B2-9FB7EA14D8EB}"/>
              </a:ext>
            </a:extLst>
          </p:cNvPr>
          <p:cNvSpPr/>
          <p:nvPr/>
        </p:nvSpPr>
        <p:spPr>
          <a:xfrm>
            <a:off x="9522123" y="3091912"/>
            <a:ext cx="1054927" cy="1054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3" name="Shape 4119">
            <a:extLst>
              <a:ext uri="{FF2B5EF4-FFF2-40B4-BE49-F238E27FC236}">
                <a16:creationId xmlns:a16="http://schemas.microsoft.com/office/drawing/2014/main" id="{B49466A3-D973-48E9-84DD-39C02784A503}"/>
              </a:ext>
            </a:extLst>
          </p:cNvPr>
          <p:cNvSpPr/>
          <p:nvPr/>
        </p:nvSpPr>
        <p:spPr>
          <a:xfrm>
            <a:off x="3865786" y="2204986"/>
            <a:ext cx="619820" cy="625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4" name="Shape 4120">
            <a:extLst>
              <a:ext uri="{FF2B5EF4-FFF2-40B4-BE49-F238E27FC236}">
                <a16:creationId xmlns:a16="http://schemas.microsoft.com/office/drawing/2014/main" id="{55908B44-8334-44F5-904C-8F956DB45D75}"/>
              </a:ext>
            </a:extLst>
          </p:cNvPr>
          <p:cNvSpPr/>
          <p:nvPr/>
        </p:nvSpPr>
        <p:spPr>
          <a:xfrm>
            <a:off x="5566506" y="1914180"/>
            <a:ext cx="1013740" cy="1034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5" name="Shape 4121">
            <a:extLst>
              <a:ext uri="{FF2B5EF4-FFF2-40B4-BE49-F238E27FC236}">
                <a16:creationId xmlns:a16="http://schemas.microsoft.com/office/drawing/2014/main" id="{401A3B83-EBDB-4A8B-863D-194ACA3CDC1D}"/>
              </a:ext>
            </a:extLst>
          </p:cNvPr>
          <p:cNvSpPr/>
          <p:nvPr/>
        </p:nvSpPr>
        <p:spPr>
          <a:xfrm>
            <a:off x="8723801" y="2195942"/>
            <a:ext cx="551805" cy="556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6" name="Shape 4122">
            <a:extLst>
              <a:ext uri="{FF2B5EF4-FFF2-40B4-BE49-F238E27FC236}">
                <a16:creationId xmlns:a16="http://schemas.microsoft.com/office/drawing/2014/main" id="{DFABB2C8-AAAB-40FA-A077-A1741F5A3CD1}"/>
              </a:ext>
            </a:extLst>
          </p:cNvPr>
          <p:cNvSpPr/>
          <p:nvPr/>
        </p:nvSpPr>
        <p:spPr>
          <a:xfrm>
            <a:off x="3393261" y="4544880"/>
            <a:ext cx="443620" cy="438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7" name="Shape 4123">
            <a:extLst>
              <a:ext uri="{FF2B5EF4-FFF2-40B4-BE49-F238E27FC236}">
                <a16:creationId xmlns:a16="http://schemas.microsoft.com/office/drawing/2014/main" id="{01518A51-7B48-4381-B137-6C5685C56DDB}"/>
              </a:ext>
            </a:extLst>
          </p:cNvPr>
          <p:cNvSpPr/>
          <p:nvPr/>
        </p:nvSpPr>
        <p:spPr>
          <a:xfrm>
            <a:off x="5448193" y="4146840"/>
            <a:ext cx="1295616" cy="1295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8" name="Shape 4124">
            <a:extLst>
              <a:ext uri="{FF2B5EF4-FFF2-40B4-BE49-F238E27FC236}">
                <a16:creationId xmlns:a16="http://schemas.microsoft.com/office/drawing/2014/main" id="{0F22D69F-DAE4-4944-BF37-42F679BC407F}"/>
              </a:ext>
            </a:extLst>
          </p:cNvPr>
          <p:cNvSpPr/>
          <p:nvPr/>
        </p:nvSpPr>
        <p:spPr>
          <a:xfrm>
            <a:off x="7920476" y="4514777"/>
            <a:ext cx="551806" cy="556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9" name="Shape 4125">
            <a:extLst>
              <a:ext uri="{FF2B5EF4-FFF2-40B4-BE49-F238E27FC236}">
                <a16:creationId xmlns:a16="http://schemas.microsoft.com/office/drawing/2014/main" id="{F67B71DE-51CB-4C40-A301-AAC601F51C29}"/>
              </a:ext>
            </a:extLst>
          </p:cNvPr>
          <p:cNvSpPr/>
          <p:nvPr/>
        </p:nvSpPr>
        <p:spPr>
          <a:xfrm>
            <a:off x="1605426" y="3207255"/>
            <a:ext cx="1054928" cy="1054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0" name="Shape 4126">
            <a:extLst>
              <a:ext uri="{FF2B5EF4-FFF2-40B4-BE49-F238E27FC236}">
                <a16:creationId xmlns:a16="http://schemas.microsoft.com/office/drawing/2014/main" id="{B8D4A48E-5BFF-409A-920B-DC53D0CBB33F}"/>
              </a:ext>
            </a:extLst>
          </p:cNvPr>
          <p:cNvSpPr/>
          <p:nvPr/>
        </p:nvSpPr>
        <p:spPr>
          <a:xfrm>
            <a:off x="5820626" y="2034886"/>
            <a:ext cx="633633" cy="633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2" h="21600" extrusionOk="0">
                <a:moveTo>
                  <a:pt x="13692" y="8626"/>
                </a:moveTo>
                <a:lnTo>
                  <a:pt x="12040" y="10330"/>
                </a:lnTo>
                <a:cubicBezTo>
                  <a:pt x="12133" y="10461"/>
                  <a:pt x="12223" y="10598"/>
                  <a:pt x="12309" y="10739"/>
                </a:cubicBezTo>
                <a:cubicBezTo>
                  <a:pt x="13857" y="13353"/>
                  <a:pt x="13057" y="16782"/>
                  <a:pt x="10523" y="18381"/>
                </a:cubicBezTo>
                <a:cubicBezTo>
                  <a:pt x="9676" y="18917"/>
                  <a:pt x="8707" y="19199"/>
                  <a:pt x="7721" y="19199"/>
                </a:cubicBezTo>
                <a:cubicBezTo>
                  <a:pt x="5825" y="19199"/>
                  <a:pt x="4105" y="18206"/>
                  <a:pt x="3118" y="16540"/>
                </a:cubicBezTo>
                <a:cubicBezTo>
                  <a:pt x="2367" y="15274"/>
                  <a:pt x="2141" y="13783"/>
                  <a:pt x="2477" y="12337"/>
                </a:cubicBezTo>
                <a:cubicBezTo>
                  <a:pt x="2815" y="10895"/>
                  <a:pt x="3674" y="9673"/>
                  <a:pt x="4902" y="8899"/>
                </a:cubicBezTo>
                <a:cubicBezTo>
                  <a:pt x="5751" y="8364"/>
                  <a:pt x="6720" y="8081"/>
                  <a:pt x="7707" y="8081"/>
                </a:cubicBezTo>
                <a:cubicBezTo>
                  <a:pt x="8723" y="8081"/>
                  <a:pt x="9686" y="8368"/>
                  <a:pt x="10517" y="8891"/>
                </a:cubicBezTo>
                <a:lnTo>
                  <a:pt x="9430" y="10070"/>
                </a:lnTo>
                <a:cubicBezTo>
                  <a:pt x="8906" y="9801"/>
                  <a:pt x="8322" y="9649"/>
                  <a:pt x="7711" y="9649"/>
                </a:cubicBezTo>
                <a:cubicBezTo>
                  <a:pt x="7000" y="9649"/>
                  <a:pt x="6303" y="9853"/>
                  <a:pt x="5695" y="10236"/>
                </a:cubicBezTo>
                <a:cubicBezTo>
                  <a:pt x="3875" y="11384"/>
                  <a:pt x="3302" y="13845"/>
                  <a:pt x="4414" y="15722"/>
                </a:cubicBezTo>
                <a:cubicBezTo>
                  <a:pt x="5123" y="16918"/>
                  <a:pt x="6358" y="17632"/>
                  <a:pt x="7715" y="17632"/>
                </a:cubicBezTo>
                <a:cubicBezTo>
                  <a:pt x="8425" y="17632"/>
                  <a:pt x="9122" y="17428"/>
                  <a:pt x="9730" y="17045"/>
                </a:cubicBezTo>
                <a:cubicBezTo>
                  <a:pt x="10611" y="16490"/>
                  <a:pt x="11230" y="15614"/>
                  <a:pt x="11471" y="14577"/>
                </a:cubicBezTo>
                <a:cubicBezTo>
                  <a:pt x="11713" y="13538"/>
                  <a:pt x="11550" y="12468"/>
                  <a:pt x="11010" y="11560"/>
                </a:cubicBezTo>
                <a:cubicBezTo>
                  <a:pt x="10991" y="11525"/>
                  <a:pt x="10967" y="11494"/>
                  <a:pt x="10946" y="11460"/>
                </a:cubicBezTo>
                <a:lnTo>
                  <a:pt x="8192" y="14304"/>
                </a:lnTo>
                <a:cubicBezTo>
                  <a:pt x="8116" y="14383"/>
                  <a:pt x="8016" y="14422"/>
                  <a:pt x="7917" y="14422"/>
                </a:cubicBezTo>
                <a:cubicBezTo>
                  <a:pt x="7819" y="14422"/>
                  <a:pt x="7718" y="14383"/>
                  <a:pt x="7644" y="14304"/>
                </a:cubicBezTo>
                <a:cubicBezTo>
                  <a:pt x="7490" y="14146"/>
                  <a:pt x="7490" y="13895"/>
                  <a:pt x="7644" y="13739"/>
                </a:cubicBezTo>
                <a:lnTo>
                  <a:pt x="17851" y="3203"/>
                </a:lnTo>
                <a:lnTo>
                  <a:pt x="17079" y="2942"/>
                </a:lnTo>
                <a:lnTo>
                  <a:pt x="15933" y="0"/>
                </a:lnTo>
                <a:lnTo>
                  <a:pt x="11871" y="4408"/>
                </a:lnTo>
                <a:lnTo>
                  <a:pt x="12605" y="6622"/>
                </a:lnTo>
                <a:lnTo>
                  <a:pt x="12142" y="7125"/>
                </a:lnTo>
                <a:cubicBezTo>
                  <a:pt x="10838" y="6182"/>
                  <a:pt x="9285" y="5680"/>
                  <a:pt x="7706" y="5680"/>
                </a:cubicBezTo>
                <a:cubicBezTo>
                  <a:pt x="6334" y="5680"/>
                  <a:pt x="4945" y="6058"/>
                  <a:pt x="3690" y="6850"/>
                </a:cubicBezTo>
                <a:cubicBezTo>
                  <a:pt x="56" y="9143"/>
                  <a:pt x="-1088" y="14042"/>
                  <a:pt x="1135" y="17791"/>
                </a:cubicBezTo>
                <a:cubicBezTo>
                  <a:pt x="2588" y="20245"/>
                  <a:pt x="5125" y="21600"/>
                  <a:pt x="7722" y="21600"/>
                </a:cubicBezTo>
                <a:cubicBezTo>
                  <a:pt x="9093" y="21600"/>
                  <a:pt x="10482" y="21221"/>
                  <a:pt x="11738" y="20430"/>
                </a:cubicBezTo>
                <a:cubicBezTo>
                  <a:pt x="15371" y="18135"/>
                  <a:pt x="16514" y="13237"/>
                  <a:pt x="14292" y="9487"/>
                </a:cubicBezTo>
                <a:cubicBezTo>
                  <a:pt x="14111" y="9179"/>
                  <a:pt x="13906" y="8898"/>
                  <a:pt x="13692" y="8626"/>
                </a:cubicBezTo>
                <a:moveTo>
                  <a:pt x="18676" y="3481"/>
                </a:moveTo>
                <a:lnTo>
                  <a:pt x="14381" y="7915"/>
                </a:lnTo>
                <a:lnTo>
                  <a:pt x="16451" y="8512"/>
                </a:lnTo>
                <a:lnTo>
                  <a:pt x="20512" y="4103"/>
                </a:lnTo>
                <a:lnTo>
                  <a:pt x="18676" y="348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1" name="Shape 4129">
            <a:extLst>
              <a:ext uri="{FF2B5EF4-FFF2-40B4-BE49-F238E27FC236}">
                <a16:creationId xmlns:a16="http://schemas.microsoft.com/office/drawing/2014/main" id="{F7DAF60E-E417-4064-9904-602B6510A31E}"/>
              </a:ext>
            </a:extLst>
          </p:cNvPr>
          <p:cNvSpPr/>
          <p:nvPr/>
        </p:nvSpPr>
        <p:spPr>
          <a:xfrm>
            <a:off x="1957692" y="3559514"/>
            <a:ext cx="350395" cy="350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7" h="21600" extrusionOk="0">
                <a:moveTo>
                  <a:pt x="3430" y="6557"/>
                </a:moveTo>
                <a:lnTo>
                  <a:pt x="9908" y="0"/>
                </a:lnTo>
                <a:lnTo>
                  <a:pt x="12573" y="2701"/>
                </a:lnTo>
                <a:lnTo>
                  <a:pt x="12047" y="3234"/>
                </a:lnTo>
                <a:lnTo>
                  <a:pt x="6096" y="9256"/>
                </a:lnTo>
                <a:lnTo>
                  <a:pt x="3430" y="6557"/>
                </a:lnTo>
                <a:close/>
                <a:moveTo>
                  <a:pt x="3664" y="20974"/>
                </a:moveTo>
                <a:cubicBezTo>
                  <a:pt x="3270" y="21375"/>
                  <a:pt x="2702" y="21600"/>
                  <a:pt x="2124" y="21600"/>
                </a:cubicBezTo>
                <a:cubicBezTo>
                  <a:pt x="1586" y="21600"/>
                  <a:pt x="1039" y="21404"/>
                  <a:pt x="617" y="20974"/>
                </a:cubicBezTo>
                <a:cubicBezTo>
                  <a:pt x="-263" y="20086"/>
                  <a:pt x="-145" y="18661"/>
                  <a:pt x="617" y="17890"/>
                </a:cubicBezTo>
                <a:lnTo>
                  <a:pt x="8237" y="10176"/>
                </a:lnTo>
                <a:lnTo>
                  <a:pt x="7251" y="9178"/>
                </a:lnTo>
                <a:lnTo>
                  <a:pt x="12585" y="3779"/>
                </a:lnTo>
                <a:lnTo>
                  <a:pt x="17604" y="8859"/>
                </a:lnTo>
                <a:lnTo>
                  <a:pt x="12270" y="14259"/>
                </a:lnTo>
                <a:lnTo>
                  <a:pt x="11285" y="13261"/>
                </a:lnTo>
                <a:lnTo>
                  <a:pt x="3664" y="20974"/>
                </a:lnTo>
                <a:close/>
                <a:moveTo>
                  <a:pt x="14861" y="18129"/>
                </a:moveTo>
                <a:lnTo>
                  <a:pt x="12193" y="15429"/>
                </a:lnTo>
                <a:lnTo>
                  <a:pt x="12809" y="14804"/>
                </a:lnTo>
                <a:lnTo>
                  <a:pt x="18143" y="9405"/>
                </a:lnTo>
                <a:lnTo>
                  <a:pt x="18671" y="8871"/>
                </a:lnTo>
                <a:lnTo>
                  <a:pt x="21337" y="11571"/>
                </a:lnTo>
                <a:lnTo>
                  <a:pt x="14861" y="1812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2" name="Shape 4130">
            <a:extLst>
              <a:ext uri="{FF2B5EF4-FFF2-40B4-BE49-F238E27FC236}">
                <a16:creationId xmlns:a16="http://schemas.microsoft.com/office/drawing/2014/main" id="{BCDD625A-43D8-4BA3-ADEF-EDD5B37BC441}"/>
              </a:ext>
            </a:extLst>
          </p:cNvPr>
          <p:cNvSpPr/>
          <p:nvPr/>
        </p:nvSpPr>
        <p:spPr>
          <a:xfrm flipH="1">
            <a:off x="9874382" y="3429000"/>
            <a:ext cx="350409" cy="350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99" y="9257"/>
                </a:moveTo>
                <a:lnTo>
                  <a:pt x="6171" y="10029"/>
                </a:lnTo>
                <a:lnTo>
                  <a:pt x="3856" y="12343"/>
                </a:lnTo>
                <a:lnTo>
                  <a:pt x="3085" y="11571"/>
                </a:lnTo>
                <a:lnTo>
                  <a:pt x="5399" y="9257"/>
                </a:lnTo>
                <a:close/>
                <a:moveTo>
                  <a:pt x="3856" y="21600"/>
                </a:moveTo>
                <a:lnTo>
                  <a:pt x="0" y="17743"/>
                </a:lnTo>
                <a:lnTo>
                  <a:pt x="9370" y="8372"/>
                </a:lnTo>
                <a:lnTo>
                  <a:pt x="13227" y="12230"/>
                </a:lnTo>
                <a:lnTo>
                  <a:pt x="3856" y="21600"/>
                </a:lnTo>
                <a:close/>
                <a:moveTo>
                  <a:pt x="17743" y="10800"/>
                </a:moveTo>
                <a:cubicBezTo>
                  <a:pt x="17009" y="11533"/>
                  <a:pt x="16090" y="11719"/>
                  <a:pt x="15134" y="11719"/>
                </a:cubicBezTo>
                <a:cubicBezTo>
                  <a:pt x="14699" y="11719"/>
                  <a:pt x="14255" y="11679"/>
                  <a:pt x="13819" y="11637"/>
                </a:cubicBezTo>
                <a:lnTo>
                  <a:pt x="13772" y="11685"/>
                </a:lnTo>
                <a:lnTo>
                  <a:pt x="9914" y="7827"/>
                </a:lnTo>
                <a:lnTo>
                  <a:pt x="9961" y="7780"/>
                </a:lnTo>
                <a:cubicBezTo>
                  <a:pt x="9824" y="6387"/>
                  <a:pt x="9730" y="4924"/>
                  <a:pt x="10798" y="3857"/>
                </a:cubicBezTo>
                <a:lnTo>
                  <a:pt x="12236" y="2418"/>
                </a:lnTo>
                <a:lnTo>
                  <a:pt x="12415" y="2159"/>
                </a:lnTo>
                <a:lnTo>
                  <a:pt x="19440" y="9185"/>
                </a:lnTo>
                <a:lnTo>
                  <a:pt x="19181" y="9362"/>
                </a:lnTo>
                <a:lnTo>
                  <a:pt x="17743" y="10800"/>
                </a:lnTo>
                <a:close/>
                <a:moveTo>
                  <a:pt x="20089" y="8743"/>
                </a:moveTo>
                <a:lnTo>
                  <a:pt x="12856" y="1510"/>
                </a:lnTo>
                <a:lnTo>
                  <a:pt x="13885" y="0"/>
                </a:lnTo>
                <a:lnTo>
                  <a:pt x="21600" y="7714"/>
                </a:lnTo>
                <a:lnTo>
                  <a:pt x="20089" y="87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pSp>
        <p:nvGrpSpPr>
          <p:cNvPr id="43" name="Google Shape;6874;p76">
            <a:extLst>
              <a:ext uri="{FF2B5EF4-FFF2-40B4-BE49-F238E27FC236}">
                <a16:creationId xmlns:a16="http://schemas.microsoft.com/office/drawing/2014/main" id="{64A0C05A-0F17-4FB6-BF3D-FCB73AFE4E64}"/>
              </a:ext>
            </a:extLst>
          </p:cNvPr>
          <p:cNvGrpSpPr/>
          <p:nvPr/>
        </p:nvGrpSpPr>
        <p:grpSpPr>
          <a:xfrm>
            <a:off x="5725306" y="4404040"/>
            <a:ext cx="741388" cy="579255"/>
            <a:chOff x="6543825" y="3202075"/>
            <a:chExt cx="296975" cy="275350"/>
          </a:xfrm>
          <a:solidFill>
            <a:schemeClr val="bg1"/>
          </a:solidFill>
        </p:grpSpPr>
        <p:sp>
          <p:nvSpPr>
            <p:cNvPr id="44" name="Google Shape;6875;p76">
              <a:extLst>
                <a:ext uri="{FF2B5EF4-FFF2-40B4-BE49-F238E27FC236}">
                  <a16:creationId xmlns:a16="http://schemas.microsoft.com/office/drawing/2014/main" id="{08CA56CA-2733-4B7B-A834-A05301DD3A77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900"/>
            </a:p>
          </p:txBody>
        </p:sp>
        <p:sp>
          <p:nvSpPr>
            <p:cNvPr id="45" name="Google Shape;6876;p76">
              <a:extLst>
                <a:ext uri="{FF2B5EF4-FFF2-40B4-BE49-F238E27FC236}">
                  <a16:creationId xmlns:a16="http://schemas.microsoft.com/office/drawing/2014/main" id="{7A10697C-8B74-4C7C-8119-F36E1703C7EF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900"/>
            </a:p>
          </p:txBody>
        </p:sp>
        <p:sp>
          <p:nvSpPr>
            <p:cNvPr id="46" name="Google Shape;6877;p76">
              <a:extLst>
                <a:ext uri="{FF2B5EF4-FFF2-40B4-BE49-F238E27FC236}">
                  <a16:creationId xmlns:a16="http://schemas.microsoft.com/office/drawing/2014/main" id="{863F6813-E872-4BFB-9A0C-3CC6C8119E3F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900"/>
            </a:p>
          </p:txBody>
        </p:sp>
        <p:sp>
          <p:nvSpPr>
            <p:cNvPr id="47" name="Google Shape;6878;p76">
              <a:extLst>
                <a:ext uri="{FF2B5EF4-FFF2-40B4-BE49-F238E27FC236}">
                  <a16:creationId xmlns:a16="http://schemas.microsoft.com/office/drawing/2014/main" id="{2F9E5049-C434-4123-877F-6821DA993B5F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900"/>
            </a:p>
          </p:txBody>
        </p:sp>
        <p:sp>
          <p:nvSpPr>
            <p:cNvPr id="48" name="Google Shape;6879;p76">
              <a:extLst>
                <a:ext uri="{FF2B5EF4-FFF2-40B4-BE49-F238E27FC236}">
                  <a16:creationId xmlns:a16="http://schemas.microsoft.com/office/drawing/2014/main" id="{77F666FD-6CC1-4B74-8642-133A46171201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900"/>
            </a:p>
          </p:txBody>
        </p:sp>
        <p:sp>
          <p:nvSpPr>
            <p:cNvPr id="49" name="Google Shape;6880;p76">
              <a:extLst>
                <a:ext uri="{FF2B5EF4-FFF2-40B4-BE49-F238E27FC236}">
                  <a16:creationId xmlns:a16="http://schemas.microsoft.com/office/drawing/2014/main" id="{F4E607D5-E4CE-4E18-A6F4-C96B000A44D6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900"/>
            </a:p>
          </p:txBody>
        </p:sp>
        <p:sp>
          <p:nvSpPr>
            <p:cNvPr id="50" name="Google Shape;6881;p76">
              <a:extLst>
                <a:ext uri="{FF2B5EF4-FFF2-40B4-BE49-F238E27FC236}">
                  <a16:creationId xmlns:a16="http://schemas.microsoft.com/office/drawing/2014/main" id="{A4974756-7F6B-44B7-AF07-62364EA975E5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90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99EEB4A-BBFD-45AB-A8B9-6E59CC0BA7E6}"/>
              </a:ext>
            </a:extLst>
          </p:cNvPr>
          <p:cNvSpPr txBox="1"/>
          <p:nvPr/>
        </p:nvSpPr>
        <p:spPr>
          <a:xfrm>
            <a:off x="3128683" y="3273400"/>
            <a:ext cx="6146924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1" hangingPunct="0"/>
            <a:r>
              <a:rPr lang="it-IT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Helvetica Light"/>
              </a:rPr>
              <a:t>Thank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Helvetica Light"/>
              </a:rPr>
              <a:t>you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Helvetica Light"/>
              </a:rPr>
              <a:t> for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Helvetica Light"/>
              </a:rPr>
              <a:t>your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Helvetica Light"/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Helvetica Light"/>
              </a:rPr>
              <a:t>attention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Helvetica Light"/>
              </a:rPr>
              <a:t>!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sym typeface="Helvetica Light"/>
            </a:endParaRPr>
          </a:p>
        </p:txBody>
      </p:sp>
      <p:sp>
        <p:nvSpPr>
          <p:cNvPr id="52" name="Shape 45">
            <a:extLst>
              <a:ext uri="{FF2B5EF4-FFF2-40B4-BE49-F238E27FC236}">
                <a16:creationId xmlns:a16="http://schemas.microsoft.com/office/drawing/2014/main" id="{9FF15008-70A2-41A5-8FFA-E17D51039612}"/>
              </a:ext>
            </a:extLst>
          </p:cNvPr>
          <p:cNvSpPr/>
          <p:nvPr/>
        </p:nvSpPr>
        <p:spPr>
          <a:xfrm>
            <a:off x="3833686" y="-9830"/>
            <a:ext cx="1140917" cy="1287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3" name="Shape 46">
            <a:extLst>
              <a:ext uri="{FF2B5EF4-FFF2-40B4-BE49-F238E27FC236}">
                <a16:creationId xmlns:a16="http://schemas.microsoft.com/office/drawing/2014/main" id="{E70BD08A-C4A2-4136-BFD0-1C2562B98AA5}"/>
              </a:ext>
            </a:extLst>
          </p:cNvPr>
          <p:cNvSpPr/>
          <p:nvPr/>
        </p:nvSpPr>
        <p:spPr>
          <a:xfrm>
            <a:off x="4963986" y="-9830"/>
            <a:ext cx="1140917" cy="12871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4" name="Shape 47">
            <a:extLst>
              <a:ext uri="{FF2B5EF4-FFF2-40B4-BE49-F238E27FC236}">
                <a16:creationId xmlns:a16="http://schemas.microsoft.com/office/drawing/2014/main" id="{6F247EC6-7C1A-4402-8E73-7A805683597F}"/>
              </a:ext>
            </a:extLst>
          </p:cNvPr>
          <p:cNvSpPr/>
          <p:nvPr/>
        </p:nvSpPr>
        <p:spPr>
          <a:xfrm>
            <a:off x="6100637" y="-9830"/>
            <a:ext cx="1140917" cy="12871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5" name="Shape 48">
            <a:extLst>
              <a:ext uri="{FF2B5EF4-FFF2-40B4-BE49-F238E27FC236}">
                <a16:creationId xmlns:a16="http://schemas.microsoft.com/office/drawing/2014/main" id="{26E49833-CC9D-4285-9D10-45866BD2D75D}"/>
              </a:ext>
            </a:extLst>
          </p:cNvPr>
          <p:cNvSpPr/>
          <p:nvPr/>
        </p:nvSpPr>
        <p:spPr>
          <a:xfrm>
            <a:off x="7230937" y="-9830"/>
            <a:ext cx="1140917" cy="12871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6" name="Shape 49">
            <a:extLst>
              <a:ext uri="{FF2B5EF4-FFF2-40B4-BE49-F238E27FC236}">
                <a16:creationId xmlns:a16="http://schemas.microsoft.com/office/drawing/2014/main" id="{8E5F770A-AA76-4D9E-8847-ACB1340670EE}"/>
              </a:ext>
            </a:extLst>
          </p:cNvPr>
          <p:cNvSpPr/>
          <p:nvPr/>
        </p:nvSpPr>
        <p:spPr>
          <a:xfrm>
            <a:off x="8367587" y="-9830"/>
            <a:ext cx="1140917" cy="12871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7" name="Shape 45">
            <a:extLst>
              <a:ext uri="{FF2B5EF4-FFF2-40B4-BE49-F238E27FC236}">
                <a16:creationId xmlns:a16="http://schemas.microsoft.com/office/drawing/2014/main" id="{75749B21-1BAF-40B5-87E0-E4A853EFF65D}"/>
              </a:ext>
            </a:extLst>
          </p:cNvPr>
          <p:cNvSpPr/>
          <p:nvPr/>
        </p:nvSpPr>
        <p:spPr>
          <a:xfrm>
            <a:off x="2697036" y="-9830"/>
            <a:ext cx="1140917" cy="12871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2367527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40789" y="2873826"/>
            <a:ext cx="2614498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00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5000" dirty="0" smtClean="0">
                <a:solidFill>
                  <a:schemeClr val="accent1"/>
                </a:solidFill>
              </a:rPr>
              <a:t>Contents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785253" y="867014"/>
            <a:ext cx="1" cy="912460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7" name="Shape 57"/>
          <p:cNvSpPr/>
          <p:nvPr/>
        </p:nvSpPr>
        <p:spPr>
          <a:xfrm>
            <a:off x="4683041" y="1871133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8" name="Shape 58"/>
          <p:cNvSpPr/>
          <p:nvPr/>
        </p:nvSpPr>
        <p:spPr>
          <a:xfrm>
            <a:off x="4785254" y="2148803"/>
            <a:ext cx="0" cy="1059913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9" name="Shape 59"/>
          <p:cNvSpPr/>
          <p:nvPr/>
        </p:nvSpPr>
        <p:spPr>
          <a:xfrm>
            <a:off x="4683041" y="3284195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0" name="Shape 60"/>
          <p:cNvSpPr/>
          <p:nvPr/>
        </p:nvSpPr>
        <p:spPr>
          <a:xfrm>
            <a:off x="4785254" y="3607122"/>
            <a:ext cx="1" cy="1090042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1" name="Shape 61"/>
          <p:cNvSpPr/>
          <p:nvPr/>
        </p:nvSpPr>
        <p:spPr>
          <a:xfrm>
            <a:off x="4683041" y="4770409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6" name="Shape 66"/>
          <p:cNvSpPr/>
          <p:nvPr/>
        </p:nvSpPr>
        <p:spPr>
          <a:xfrm>
            <a:off x="5249982" y="666706"/>
            <a:ext cx="4539704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tx1"/>
                </a:solidFill>
              </a:rPr>
              <a:t>Chapter </a:t>
            </a:r>
            <a:r>
              <a:rPr lang="it-IT" sz="2000" dirty="0">
                <a:solidFill>
                  <a:schemeClr val="tx1"/>
                </a:solidFill>
              </a:rPr>
              <a:t>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tx1"/>
                </a:solidFill>
              </a:rPr>
              <a:t>Object detection in Medical Images</a:t>
            </a:r>
            <a:endParaRPr lang="en-GB" sz="2250" dirty="0">
              <a:solidFill>
                <a:schemeClr val="tx1"/>
              </a:solidFill>
            </a:endParaRPr>
          </a:p>
        </p:txBody>
      </p:sp>
      <p:sp>
        <p:nvSpPr>
          <p:cNvPr id="67" name="Shape 67"/>
          <p:cNvSpPr/>
          <p:nvPr/>
        </p:nvSpPr>
        <p:spPr>
          <a:xfrm>
            <a:off x="5249982" y="2075558"/>
            <a:ext cx="1761123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dirty="0" smtClean="0">
                <a:solidFill>
                  <a:schemeClr val="bg2"/>
                </a:solidFill>
              </a:rPr>
              <a:t>Chapter </a:t>
            </a:r>
            <a:r>
              <a:rPr lang="en-GB" sz="2000" dirty="0">
                <a:solidFill>
                  <a:schemeClr val="bg2"/>
                </a:solidFill>
              </a:rPr>
              <a:t>2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250" dirty="0" smtClean="0">
                <a:solidFill>
                  <a:schemeClr val="bg2"/>
                </a:solidFill>
              </a:rPr>
              <a:t>Methodology</a:t>
            </a:r>
            <a:endParaRPr sz="2250" dirty="0">
              <a:solidFill>
                <a:schemeClr val="bg2"/>
              </a:solidFill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290276" y="3484410"/>
            <a:ext cx="5851762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bg2"/>
                </a:solidFill>
              </a:rPr>
              <a:t>Chapter </a:t>
            </a:r>
            <a:r>
              <a:rPr lang="it-IT" sz="2000" dirty="0">
                <a:solidFill>
                  <a:schemeClr val="bg2"/>
                </a:solidFill>
              </a:rPr>
              <a:t>3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bg2"/>
                </a:solidFill>
              </a:rPr>
              <a:t>Dataset and Evaluation Metric</a:t>
            </a:r>
            <a:endParaRPr sz="2250" dirty="0">
              <a:solidFill>
                <a:schemeClr val="bg2"/>
              </a:solidFill>
            </a:endParaRPr>
          </a:p>
        </p:txBody>
      </p:sp>
      <p:sp>
        <p:nvSpPr>
          <p:cNvPr id="12" name="Shape 60"/>
          <p:cNvSpPr/>
          <p:nvPr/>
        </p:nvSpPr>
        <p:spPr>
          <a:xfrm>
            <a:off x="4785253" y="5048079"/>
            <a:ext cx="1" cy="1090042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5" name="Shape 68"/>
          <p:cNvSpPr/>
          <p:nvPr/>
        </p:nvSpPr>
        <p:spPr>
          <a:xfrm>
            <a:off x="5290276" y="4974834"/>
            <a:ext cx="5851762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bg2"/>
                </a:solidFill>
              </a:rPr>
              <a:t>Chapter 4</a:t>
            </a:r>
            <a:endParaRPr lang="it-IT" sz="20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bg2"/>
                </a:solidFill>
              </a:rPr>
              <a:t>Experiment Results</a:t>
            </a:r>
            <a:endParaRPr sz="2250" dirty="0">
              <a:solidFill>
                <a:schemeClr val="bg2"/>
              </a:solidFill>
            </a:endParaRPr>
          </a:p>
        </p:txBody>
      </p:sp>
      <p:sp>
        <p:nvSpPr>
          <p:cNvPr id="16" name="Shape 61"/>
          <p:cNvSpPr/>
          <p:nvPr/>
        </p:nvSpPr>
        <p:spPr>
          <a:xfrm>
            <a:off x="4683041" y="597221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12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What is Object Detection?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04" y="1412162"/>
            <a:ext cx="5555517" cy="407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96"/>
          <p:cNvSpPr txBox="1">
            <a:spLocks/>
          </p:cNvSpPr>
          <p:nvPr/>
        </p:nvSpPr>
        <p:spPr>
          <a:xfrm>
            <a:off x="-1741430" y="3506868"/>
            <a:ext cx="665751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>
            <a:lvl1pPr algn="ctr" defTabSz="412750">
              <a:defRPr sz="25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1143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2286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3429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4572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5715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6858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8001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9144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kern="0" dirty="0" smtClean="0">
                <a:solidFill>
                  <a:schemeClr val="accent1">
                    <a:lumMod val="75000"/>
                  </a:schemeClr>
                </a:solidFill>
              </a:rPr>
              <a:t>Classification</a:t>
            </a:r>
            <a:endParaRPr lang="en-US" sz="2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Shape 96"/>
          <p:cNvSpPr txBox="1">
            <a:spLocks/>
          </p:cNvSpPr>
          <p:nvPr/>
        </p:nvSpPr>
        <p:spPr>
          <a:xfrm>
            <a:off x="7101841" y="3450789"/>
            <a:ext cx="665751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>
            <a:lvl1pPr algn="ctr" defTabSz="412750">
              <a:defRPr sz="25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1143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2286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3429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4572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5715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6858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8001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9144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kern="0" dirty="0" smtClean="0">
                <a:solidFill>
                  <a:schemeClr val="accent1">
                    <a:lumMod val="75000"/>
                  </a:schemeClr>
                </a:solidFill>
              </a:rPr>
              <a:t>Localization</a:t>
            </a:r>
            <a:endParaRPr lang="en-US" sz="2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43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Challenges in Domain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Problem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30266" y="1880929"/>
            <a:ext cx="3140075" cy="3271045"/>
            <a:chOff x="4539258" y="2072283"/>
            <a:chExt cx="3140075" cy="3271045"/>
          </a:xfrm>
        </p:grpSpPr>
        <p:sp>
          <p:nvSpPr>
            <p:cNvPr id="2058" name="Shape 2058"/>
            <p:cNvSpPr/>
            <p:nvPr/>
          </p:nvSpPr>
          <p:spPr>
            <a:xfrm>
              <a:off x="6173534" y="3286582"/>
              <a:ext cx="360946" cy="127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82" y="21600"/>
                  </a:moveTo>
                  <a:lnTo>
                    <a:pt x="4504" y="20985"/>
                  </a:lnTo>
                  <a:cubicBezTo>
                    <a:pt x="13535" y="18418"/>
                    <a:pt x="18515" y="15014"/>
                    <a:pt x="18525" y="11399"/>
                  </a:cubicBezTo>
                  <a:cubicBezTo>
                    <a:pt x="18515" y="7787"/>
                    <a:pt x="13535" y="4383"/>
                    <a:pt x="4504" y="1813"/>
                  </a:cubicBezTo>
                  <a:cubicBezTo>
                    <a:pt x="3094" y="1414"/>
                    <a:pt x="1577" y="1036"/>
                    <a:pt x="0" y="688"/>
                  </a:cubicBezTo>
                  <a:lnTo>
                    <a:pt x="1888" y="0"/>
                  </a:lnTo>
                  <a:cubicBezTo>
                    <a:pt x="3565" y="369"/>
                    <a:pt x="5176" y="772"/>
                    <a:pt x="6680" y="1197"/>
                  </a:cubicBezTo>
                  <a:cubicBezTo>
                    <a:pt x="16292" y="3932"/>
                    <a:pt x="21588" y="7555"/>
                    <a:pt x="21600" y="11399"/>
                  </a:cubicBezTo>
                  <a:cubicBezTo>
                    <a:pt x="21587" y="15246"/>
                    <a:pt x="16290" y="18869"/>
                    <a:pt x="6682" y="21600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286840" y="3755994"/>
              <a:ext cx="766906" cy="396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7" extrusionOk="0">
                  <a:moveTo>
                    <a:pt x="1438" y="21147"/>
                  </a:moveTo>
                  <a:lnTo>
                    <a:pt x="0" y="20831"/>
                  </a:lnTo>
                  <a:cubicBezTo>
                    <a:pt x="366" y="14866"/>
                    <a:pt x="1911" y="9435"/>
                    <a:pt x="4349" y="5539"/>
                  </a:cubicBezTo>
                  <a:cubicBezTo>
                    <a:pt x="6906" y="1490"/>
                    <a:pt x="10136" y="-453"/>
                    <a:pt x="13440" y="89"/>
                  </a:cubicBezTo>
                  <a:cubicBezTo>
                    <a:pt x="16580" y="604"/>
                    <a:pt x="19478" y="3318"/>
                    <a:pt x="21600" y="7727"/>
                  </a:cubicBezTo>
                  <a:lnTo>
                    <a:pt x="20530" y="9570"/>
                  </a:lnTo>
                  <a:cubicBezTo>
                    <a:pt x="18653" y="5671"/>
                    <a:pt x="16091" y="3272"/>
                    <a:pt x="13316" y="2815"/>
                  </a:cubicBezTo>
                  <a:cubicBezTo>
                    <a:pt x="10393" y="2346"/>
                    <a:pt x="7540" y="4056"/>
                    <a:pt x="5281" y="7634"/>
                  </a:cubicBezTo>
                  <a:cubicBezTo>
                    <a:pt x="3127" y="11075"/>
                    <a:pt x="1761" y="15875"/>
                    <a:pt x="1438" y="21147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141161" y="3140903"/>
              <a:ext cx="886065" cy="787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14559" y="21600"/>
                  </a:moveTo>
                  <a:cubicBezTo>
                    <a:pt x="14140" y="21600"/>
                    <a:pt x="13722" y="21580"/>
                    <a:pt x="13302" y="21538"/>
                  </a:cubicBezTo>
                  <a:cubicBezTo>
                    <a:pt x="9434" y="21161"/>
                    <a:pt x="5924" y="19086"/>
                    <a:pt x="3417" y="15695"/>
                  </a:cubicBezTo>
                  <a:cubicBezTo>
                    <a:pt x="916" y="12305"/>
                    <a:pt x="-278" y="8011"/>
                    <a:pt x="55" y="3602"/>
                  </a:cubicBezTo>
                  <a:cubicBezTo>
                    <a:pt x="147" y="2373"/>
                    <a:pt x="357" y="1160"/>
                    <a:pt x="677" y="0"/>
                  </a:cubicBezTo>
                  <a:lnTo>
                    <a:pt x="1857" y="424"/>
                  </a:lnTo>
                  <a:cubicBezTo>
                    <a:pt x="1563" y="1486"/>
                    <a:pt x="1372" y="2596"/>
                    <a:pt x="1287" y="3723"/>
                  </a:cubicBezTo>
                  <a:cubicBezTo>
                    <a:pt x="982" y="7757"/>
                    <a:pt x="2075" y="11686"/>
                    <a:pt x="4364" y="14787"/>
                  </a:cubicBezTo>
                  <a:cubicBezTo>
                    <a:pt x="6657" y="17890"/>
                    <a:pt x="9869" y="19790"/>
                    <a:pt x="13408" y="20135"/>
                  </a:cubicBezTo>
                  <a:cubicBezTo>
                    <a:pt x="15960" y="20381"/>
                    <a:pt x="18498" y="19802"/>
                    <a:pt x="20745" y="18450"/>
                  </a:cubicBezTo>
                  <a:lnTo>
                    <a:pt x="21322" y="19696"/>
                  </a:lnTo>
                  <a:cubicBezTo>
                    <a:pt x="19234" y="20952"/>
                    <a:pt x="16919" y="21600"/>
                    <a:pt x="14559" y="21600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4975725" y="3238023"/>
              <a:ext cx="1433114" cy="1433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17" y="5875"/>
                  </a:moveTo>
                  <a:lnTo>
                    <a:pt x="19684" y="4410"/>
                  </a:lnTo>
                  <a:lnTo>
                    <a:pt x="17193" y="1917"/>
                  </a:lnTo>
                  <a:lnTo>
                    <a:pt x="15717" y="3391"/>
                  </a:lnTo>
                  <a:cubicBezTo>
                    <a:pt x="14775" y="2768"/>
                    <a:pt x="13708" y="2317"/>
                    <a:pt x="12562" y="2089"/>
                  </a:cubicBezTo>
                  <a:lnTo>
                    <a:pt x="12562" y="0"/>
                  </a:lnTo>
                  <a:lnTo>
                    <a:pt x="9039" y="0"/>
                  </a:lnTo>
                  <a:lnTo>
                    <a:pt x="9039" y="2087"/>
                  </a:lnTo>
                  <a:cubicBezTo>
                    <a:pt x="7893" y="2317"/>
                    <a:pt x="6826" y="2768"/>
                    <a:pt x="5883" y="3391"/>
                  </a:cubicBezTo>
                  <a:lnTo>
                    <a:pt x="4411" y="1917"/>
                  </a:lnTo>
                  <a:lnTo>
                    <a:pt x="1916" y="4410"/>
                  </a:lnTo>
                  <a:lnTo>
                    <a:pt x="3383" y="5875"/>
                  </a:lnTo>
                  <a:cubicBezTo>
                    <a:pt x="2749" y="6818"/>
                    <a:pt x="2293" y="7886"/>
                    <a:pt x="2057" y="9038"/>
                  </a:cubicBezTo>
                  <a:lnTo>
                    <a:pt x="0" y="9038"/>
                  </a:lnTo>
                  <a:lnTo>
                    <a:pt x="0" y="12562"/>
                  </a:lnTo>
                  <a:lnTo>
                    <a:pt x="2044" y="12562"/>
                  </a:lnTo>
                  <a:cubicBezTo>
                    <a:pt x="2273" y="13723"/>
                    <a:pt x="2725" y="14801"/>
                    <a:pt x="3354" y="15754"/>
                  </a:cubicBezTo>
                  <a:lnTo>
                    <a:pt x="1916" y="17191"/>
                  </a:lnTo>
                  <a:lnTo>
                    <a:pt x="4411" y="19682"/>
                  </a:lnTo>
                  <a:lnTo>
                    <a:pt x="5837" y="18256"/>
                  </a:lnTo>
                  <a:cubicBezTo>
                    <a:pt x="6791" y="18893"/>
                    <a:pt x="7874" y="19352"/>
                    <a:pt x="9039" y="19587"/>
                  </a:cubicBezTo>
                  <a:lnTo>
                    <a:pt x="9039" y="21600"/>
                  </a:lnTo>
                  <a:lnTo>
                    <a:pt x="12562" y="21600"/>
                  </a:lnTo>
                  <a:lnTo>
                    <a:pt x="12562" y="19587"/>
                  </a:lnTo>
                  <a:cubicBezTo>
                    <a:pt x="13727" y="19352"/>
                    <a:pt x="14811" y="18894"/>
                    <a:pt x="15763" y="18256"/>
                  </a:cubicBezTo>
                  <a:lnTo>
                    <a:pt x="17193" y="19682"/>
                  </a:lnTo>
                  <a:lnTo>
                    <a:pt x="19683" y="17193"/>
                  </a:lnTo>
                  <a:lnTo>
                    <a:pt x="18246" y="15753"/>
                  </a:lnTo>
                  <a:cubicBezTo>
                    <a:pt x="18875" y="14801"/>
                    <a:pt x="19326" y="13722"/>
                    <a:pt x="19556" y="12561"/>
                  </a:cubicBezTo>
                  <a:lnTo>
                    <a:pt x="21600" y="12561"/>
                  </a:lnTo>
                  <a:lnTo>
                    <a:pt x="21600" y="9038"/>
                  </a:lnTo>
                  <a:lnTo>
                    <a:pt x="19543" y="9038"/>
                  </a:lnTo>
                  <a:cubicBezTo>
                    <a:pt x="19309" y="7886"/>
                    <a:pt x="18850" y="6818"/>
                    <a:pt x="18217" y="5875"/>
                  </a:cubicBezTo>
                  <a:close/>
                  <a:moveTo>
                    <a:pt x="14868" y="14906"/>
                  </a:moveTo>
                  <a:cubicBezTo>
                    <a:pt x="13823" y="15948"/>
                    <a:pt x="12394" y="16590"/>
                    <a:pt x="10799" y="16591"/>
                  </a:cubicBezTo>
                  <a:cubicBezTo>
                    <a:pt x="9205" y="16590"/>
                    <a:pt x="7777" y="15948"/>
                    <a:pt x="6732" y="14906"/>
                  </a:cubicBezTo>
                  <a:cubicBezTo>
                    <a:pt x="5689" y="13859"/>
                    <a:pt x="5047" y="12432"/>
                    <a:pt x="5046" y="10837"/>
                  </a:cubicBezTo>
                  <a:cubicBezTo>
                    <a:pt x="5048" y="9243"/>
                    <a:pt x="5689" y="7814"/>
                    <a:pt x="6732" y="6769"/>
                  </a:cubicBezTo>
                  <a:cubicBezTo>
                    <a:pt x="7777" y="5724"/>
                    <a:pt x="9205" y="5084"/>
                    <a:pt x="10799" y="5083"/>
                  </a:cubicBezTo>
                  <a:cubicBezTo>
                    <a:pt x="12394" y="5085"/>
                    <a:pt x="13823" y="5724"/>
                    <a:pt x="14868" y="6769"/>
                  </a:cubicBezTo>
                  <a:cubicBezTo>
                    <a:pt x="15914" y="7814"/>
                    <a:pt x="16553" y="9244"/>
                    <a:pt x="16554" y="10837"/>
                  </a:cubicBezTo>
                  <a:cubicBezTo>
                    <a:pt x="16553" y="12432"/>
                    <a:pt x="15914" y="13859"/>
                    <a:pt x="14868" y="1490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254467" y="2833357"/>
              <a:ext cx="975632" cy="97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72" y="9801"/>
                  </a:moveTo>
                  <a:cubicBezTo>
                    <a:pt x="19437" y="8645"/>
                    <a:pt x="19072" y="7552"/>
                    <a:pt x="18533" y="6571"/>
                  </a:cubicBezTo>
                  <a:lnTo>
                    <a:pt x="20102" y="5251"/>
                  </a:lnTo>
                  <a:lnTo>
                    <a:pt x="17853" y="2581"/>
                  </a:lnTo>
                  <a:lnTo>
                    <a:pt x="16274" y="3910"/>
                  </a:lnTo>
                  <a:cubicBezTo>
                    <a:pt x="15397" y="3217"/>
                    <a:pt x="14389" y="2681"/>
                    <a:pt x="13276" y="2359"/>
                  </a:cubicBezTo>
                  <a:lnTo>
                    <a:pt x="13453" y="298"/>
                  </a:lnTo>
                  <a:lnTo>
                    <a:pt x="9977" y="0"/>
                  </a:lnTo>
                  <a:lnTo>
                    <a:pt x="9801" y="2057"/>
                  </a:lnTo>
                  <a:cubicBezTo>
                    <a:pt x="8653" y="2188"/>
                    <a:pt x="7561" y="2541"/>
                    <a:pt x="6580" y="3079"/>
                  </a:cubicBezTo>
                  <a:lnTo>
                    <a:pt x="5250" y="1498"/>
                  </a:lnTo>
                  <a:lnTo>
                    <a:pt x="2585" y="3744"/>
                  </a:lnTo>
                  <a:lnTo>
                    <a:pt x="3903" y="5315"/>
                  </a:lnTo>
                  <a:cubicBezTo>
                    <a:pt x="3201" y="6187"/>
                    <a:pt x="2656" y="7207"/>
                    <a:pt x="2328" y="8321"/>
                  </a:cubicBezTo>
                  <a:lnTo>
                    <a:pt x="300" y="8148"/>
                  </a:lnTo>
                  <a:lnTo>
                    <a:pt x="0" y="11620"/>
                  </a:lnTo>
                  <a:lnTo>
                    <a:pt x="2019" y="11795"/>
                  </a:lnTo>
                  <a:cubicBezTo>
                    <a:pt x="2146" y="12959"/>
                    <a:pt x="2501" y="14062"/>
                    <a:pt x="3040" y="15053"/>
                  </a:cubicBezTo>
                  <a:lnTo>
                    <a:pt x="1502" y="16349"/>
                  </a:lnTo>
                  <a:lnTo>
                    <a:pt x="3747" y="19017"/>
                  </a:lnTo>
                  <a:lnTo>
                    <a:pt x="5276" y="17732"/>
                  </a:lnTo>
                  <a:cubicBezTo>
                    <a:pt x="6161" y="18439"/>
                    <a:pt x="7192" y="18986"/>
                    <a:pt x="8318" y="19315"/>
                  </a:cubicBezTo>
                  <a:lnTo>
                    <a:pt x="8149" y="21299"/>
                  </a:lnTo>
                  <a:lnTo>
                    <a:pt x="11624" y="21600"/>
                  </a:lnTo>
                  <a:lnTo>
                    <a:pt x="11796" y="19612"/>
                  </a:lnTo>
                  <a:cubicBezTo>
                    <a:pt x="12962" y="19479"/>
                    <a:pt x="14069" y="19120"/>
                    <a:pt x="15061" y="18571"/>
                  </a:cubicBezTo>
                  <a:lnTo>
                    <a:pt x="16349" y="20100"/>
                  </a:lnTo>
                  <a:lnTo>
                    <a:pt x="19019" y="17854"/>
                  </a:lnTo>
                  <a:lnTo>
                    <a:pt x="17721" y="16314"/>
                  </a:lnTo>
                  <a:cubicBezTo>
                    <a:pt x="18423" y="15429"/>
                    <a:pt x="18961" y="14403"/>
                    <a:pt x="19286" y="13278"/>
                  </a:cubicBezTo>
                  <a:lnTo>
                    <a:pt x="21301" y="13454"/>
                  </a:lnTo>
                  <a:lnTo>
                    <a:pt x="21600" y="9976"/>
                  </a:lnTo>
                  <a:lnTo>
                    <a:pt x="19572" y="9801"/>
                  </a:lnTo>
                  <a:close/>
                  <a:moveTo>
                    <a:pt x="14463" y="15192"/>
                  </a:moveTo>
                  <a:cubicBezTo>
                    <a:pt x="13342" y="16132"/>
                    <a:pt x="11881" y="16642"/>
                    <a:pt x="10309" y="16508"/>
                  </a:cubicBezTo>
                  <a:cubicBezTo>
                    <a:pt x="8738" y="16374"/>
                    <a:pt x="7384" y="15621"/>
                    <a:pt x="6441" y="14501"/>
                  </a:cubicBezTo>
                  <a:cubicBezTo>
                    <a:pt x="5501" y="13383"/>
                    <a:pt x="4990" y="11922"/>
                    <a:pt x="5126" y="10348"/>
                  </a:cubicBezTo>
                  <a:cubicBezTo>
                    <a:pt x="5260" y="8775"/>
                    <a:pt x="6011" y="7423"/>
                    <a:pt x="7131" y="6480"/>
                  </a:cubicBezTo>
                  <a:cubicBezTo>
                    <a:pt x="8251" y="5537"/>
                    <a:pt x="9711" y="5028"/>
                    <a:pt x="11283" y="5161"/>
                  </a:cubicBezTo>
                  <a:cubicBezTo>
                    <a:pt x="12854" y="5297"/>
                    <a:pt x="14208" y="6050"/>
                    <a:pt x="15153" y="7170"/>
                  </a:cubicBezTo>
                  <a:cubicBezTo>
                    <a:pt x="16096" y="8288"/>
                    <a:pt x="16603" y="9751"/>
                    <a:pt x="16470" y="11322"/>
                  </a:cubicBezTo>
                  <a:cubicBezTo>
                    <a:pt x="16335" y="12893"/>
                    <a:pt x="15583" y="14249"/>
                    <a:pt x="14463" y="1519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400147" y="3869300"/>
              <a:ext cx="657970" cy="657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72" y="9803"/>
                  </a:moveTo>
                  <a:cubicBezTo>
                    <a:pt x="19437" y="8647"/>
                    <a:pt x="19073" y="7556"/>
                    <a:pt x="18532" y="6570"/>
                  </a:cubicBezTo>
                  <a:lnTo>
                    <a:pt x="20102" y="5252"/>
                  </a:lnTo>
                  <a:lnTo>
                    <a:pt x="17853" y="2584"/>
                  </a:lnTo>
                  <a:lnTo>
                    <a:pt x="16274" y="3913"/>
                  </a:lnTo>
                  <a:cubicBezTo>
                    <a:pt x="15398" y="3218"/>
                    <a:pt x="14389" y="2683"/>
                    <a:pt x="13275" y="2361"/>
                  </a:cubicBezTo>
                  <a:lnTo>
                    <a:pt x="13452" y="299"/>
                  </a:lnTo>
                  <a:lnTo>
                    <a:pt x="9977" y="0"/>
                  </a:lnTo>
                  <a:lnTo>
                    <a:pt x="9801" y="2062"/>
                  </a:lnTo>
                  <a:cubicBezTo>
                    <a:pt x="8652" y="2187"/>
                    <a:pt x="7560" y="2543"/>
                    <a:pt x="6578" y="3081"/>
                  </a:cubicBezTo>
                  <a:lnTo>
                    <a:pt x="5251" y="1498"/>
                  </a:lnTo>
                  <a:lnTo>
                    <a:pt x="2584" y="3745"/>
                  </a:lnTo>
                  <a:lnTo>
                    <a:pt x="3904" y="5316"/>
                  </a:lnTo>
                  <a:cubicBezTo>
                    <a:pt x="3199" y="6188"/>
                    <a:pt x="2657" y="7207"/>
                    <a:pt x="2328" y="8321"/>
                  </a:cubicBezTo>
                  <a:lnTo>
                    <a:pt x="299" y="8150"/>
                  </a:lnTo>
                  <a:lnTo>
                    <a:pt x="0" y="11622"/>
                  </a:lnTo>
                  <a:lnTo>
                    <a:pt x="2019" y="11796"/>
                  </a:lnTo>
                  <a:cubicBezTo>
                    <a:pt x="2145" y="12960"/>
                    <a:pt x="2500" y="14062"/>
                    <a:pt x="3042" y="15053"/>
                  </a:cubicBezTo>
                  <a:lnTo>
                    <a:pt x="1501" y="16352"/>
                  </a:lnTo>
                  <a:lnTo>
                    <a:pt x="3748" y="19017"/>
                  </a:lnTo>
                  <a:lnTo>
                    <a:pt x="5274" y="17733"/>
                  </a:lnTo>
                  <a:cubicBezTo>
                    <a:pt x="6160" y="18442"/>
                    <a:pt x="7192" y="18988"/>
                    <a:pt x="8318" y="19316"/>
                  </a:cubicBezTo>
                  <a:lnTo>
                    <a:pt x="8148" y="21301"/>
                  </a:lnTo>
                  <a:lnTo>
                    <a:pt x="11625" y="21600"/>
                  </a:lnTo>
                  <a:lnTo>
                    <a:pt x="11796" y="19612"/>
                  </a:lnTo>
                  <a:cubicBezTo>
                    <a:pt x="12964" y="19481"/>
                    <a:pt x="14071" y="19122"/>
                    <a:pt x="15062" y="18573"/>
                  </a:cubicBezTo>
                  <a:lnTo>
                    <a:pt x="16351" y="20099"/>
                  </a:lnTo>
                  <a:lnTo>
                    <a:pt x="19020" y="17855"/>
                  </a:lnTo>
                  <a:lnTo>
                    <a:pt x="17723" y="16315"/>
                  </a:lnTo>
                  <a:cubicBezTo>
                    <a:pt x="18425" y="15429"/>
                    <a:pt x="18963" y="14404"/>
                    <a:pt x="19286" y="13279"/>
                  </a:cubicBezTo>
                  <a:lnTo>
                    <a:pt x="21304" y="13456"/>
                  </a:lnTo>
                  <a:lnTo>
                    <a:pt x="21600" y="9978"/>
                  </a:lnTo>
                  <a:lnTo>
                    <a:pt x="19572" y="9803"/>
                  </a:lnTo>
                  <a:close/>
                  <a:moveTo>
                    <a:pt x="14463" y="15196"/>
                  </a:moveTo>
                  <a:cubicBezTo>
                    <a:pt x="13342" y="16133"/>
                    <a:pt x="11879" y="16646"/>
                    <a:pt x="10308" y="16512"/>
                  </a:cubicBezTo>
                  <a:cubicBezTo>
                    <a:pt x="8736" y="16378"/>
                    <a:pt x="7383" y="15624"/>
                    <a:pt x="6440" y="14505"/>
                  </a:cubicBezTo>
                  <a:cubicBezTo>
                    <a:pt x="5501" y="13388"/>
                    <a:pt x="4989" y="11925"/>
                    <a:pt x="5125" y="10350"/>
                  </a:cubicBezTo>
                  <a:cubicBezTo>
                    <a:pt x="5259" y="8780"/>
                    <a:pt x="6010" y="7425"/>
                    <a:pt x="7129" y="6480"/>
                  </a:cubicBezTo>
                  <a:cubicBezTo>
                    <a:pt x="8249" y="5543"/>
                    <a:pt x="9709" y="5030"/>
                    <a:pt x="11282" y="5164"/>
                  </a:cubicBezTo>
                  <a:cubicBezTo>
                    <a:pt x="12853" y="5301"/>
                    <a:pt x="14206" y="6052"/>
                    <a:pt x="15152" y="7171"/>
                  </a:cubicBezTo>
                  <a:cubicBezTo>
                    <a:pt x="16094" y="8291"/>
                    <a:pt x="16604" y="9751"/>
                    <a:pt x="16470" y="11326"/>
                  </a:cubicBezTo>
                  <a:cubicBezTo>
                    <a:pt x="16334" y="12895"/>
                    <a:pt x="15583" y="14251"/>
                    <a:pt x="14463" y="1519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5477470" y="3691334"/>
              <a:ext cx="424459" cy="51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83" y="0"/>
                  </a:moveTo>
                  <a:cubicBezTo>
                    <a:pt x="7471" y="0"/>
                    <a:pt x="4948" y="2092"/>
                    <a:pt x="4948" y="4672"/>
                  </a:cubicBezTo>
                  <a:cubicBezTo>
                    <a:pt x="4948" y="7251"/>
                    <a:pt x="7471" y="9335"/>
                    <a:pt x="10583" y="9335"/>
                  </a:cubicBezTo>
                  <a:cubicBezTo>
                    <a:pt x="13695" y="9335"/>
                    <a:pt x="16218" y="7251"/>
                    <a:pt x="16218" y="4672"/>
                  </a:cubicBezTo>
                  <a:cubicBezTo>
                    <a:pt x="16218" y="2092"/>
                    <a:pt x="13695" y="0"/>
                    <a:pt x="10583" y="0"/>
                  </a:cubicBezTo>
                  <a:close/>
                  <a:moveTo>
                    <a:pt x="7069" y="10239"/>
                  </a:moveTo>
                  <a:cubicBezTo>
                    <a:pt x="3168" y="10239"/>
                    <a:pt x="0" y="12866"/>
                    <a:pt x="0" y="16100"/>
                  </a:cubicBezTo>
                  <a:lnTo>
                    <a:pt x="0" y="19775"/>
                  </a:lnTo>
                  <a:cubicBezTo>
                    <a:pt x="3231" y="21261"/>
                    <a:pt x="8127" y="21600"/>
                    <a:pt x="10906" y="21600"/>
                  </a:cubicBezTo>
                  <a:cubicBezTo>
                    <a:pt x="13685" y="21600"/>
                    <a:pt x="18417" y="21294"/>
                    <a:pt x="21600" y="19867"/>
                  </a:cubicBezTo>
                  <a:lnTo>
                    <a:pt x="21600" y="16100"/>
                  </a:lnTo>
                  <a:cubicBezTo>
                    <a:pt x="21599" y="12865"/>
                    <a:pt x="18443" y="10239"/>
                    <a:pt x="14541" y="10239"/>
                  </a:cubicBezTo>
                  <a:lnTo>
                    <a:pt x="11976" y="10239"/>
                  </a:lnTo>
                  <a:lnTo>
                    <a:pt x="13168" y="18050"/>
                  </a:lnTo>
                  <a:lnTo>
                    <a:pt x="10805" y="19800"/>
                  </a:lnTo>
                  <a:lnTo>
                    <a:pt x="8442" y="18050"/>
                  </a:lnTo>
                  <a:lnTo>
                    <a:pt x="9624" y="10239"/>
                  </a:lnTo>
                  <a:lnTo>
                    <a:pt x="7069" y="10239"/>
                  </a:lnTo>
                  <a:close/>
                </a:path>
              </a:pathLst>
            </a:custGeom>
            <a:solidFill>
              <a:srgbClr val="9A9AA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4846233" y="3108530"/>
              <a:ext cx="1452344" cy="170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52" y="21600"/>
                  </a:moveTo>
                  <a:cubicBezTo>
                    <a:pt x="9279" y="21598"/>
                    <a:pt x="6103" y="20475"/>
                    <a:pt x="3708" y="18437"/>
                  </a:cubicBezTo>
                  <a:cubicBezTo>
                    <a:pt x="1319" y="16389"/>
                    <a:pt x="3" y="13677"/>
                    <a:pt x="0" y="10800"/>
                  </a:cubicBezTo>
                  <a:cubicBezTo>
                    <a:pt x="3" y="7920"/>
                    <a:pt x="1319" y="5208"/>
                    <a:pt x="3707" y="3164"/>
                  </a:cubicBezTo>
                  <a:cubicBezTo>
                    <a:pt x="6097" y="1126"/>
                    <a:pt x="9273" y="2"/>
                    <a:pt x="12651" y="0"/>
                  </a:cubicBezTo>
                  <a:cubicBezTo>
                    <a:pt x="15462" y="2"/>
                    <a:pt x="18117" y="767"/>
                    <a:pt x="20330" y="2214"/>
                  </a:cubicBezTo>
                  <a:lnTo>
                    <a:pt x="19866" y="2731"/>
                  </a:lnTo>
                  <a:cubicBezTo>
                    <a:pt x="17787" y="1373"/>
                    <a:pt x="15292" y="654"/>
                    <a:pt x="12652" y="652"/>
                  </a:cubicBezTo>
                  <a:cubicBezTo>
                    <a:pt x="9478" y="654"/>
                    <a:pt x="6493" y="1710"/>
                    <a:pt x="4248" y="3624"/>
                  </a:cubicBezTo>
                  <a:cubicBezTo>
                    <a:pt x="2004" y="5545"/>
                    <a:pt x="767" y="8094"/>
                    <a:pt x="764" y="10800"/>
                  </a:cubicBezTo>
                  <a:cubicBezTo>
                    <a:pt x="767" y="13503"/>
                    <a:pt x="2004" y="16052"/>
                    <a:pt x="4249" y="17976"/>
                  </a:cubicBezTo>
                  <a:cubicBezTo>
                    <a:pt x="6498" y="19890"/>
                    <a:pt x="9483" y="20945"/>
                    <a:pt x="12652" y="20947"/>
                  </a:cubicBezTo>
                  <a:cubicBezTo>
                    <a:pt x="15825" y="20945"/>
                    <a:pt x="18811" y="19890"/>
                    <a:pt x="21060" y="17975"/>
                  </a:cubicBezTo>
                  <a:lnTo>
                    <a:pt x="21600" y="18437"/>
                  </a:lnTo>
                  <a:cubicBezTo>
                    <a:pt x="19206" y="20474"/>
                    <a:pt x="16029" y="21598"/>
                    <a:pt x="12652" y="216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173534" y="2720051"/>
              <a:ext cx="1181105" cy="1139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88" extrusionOk="0">
                  <a:moveTo>
                    <a:pt x="15539" y="21388"/>
                  </a:moveTo>
                  <a:lnTo>
                    <a:pt x="15105" y="20536"/>
                  </a:lnTo>
                  <a:cubicBezTo>
                    <a:pt x="15739" y="20189"/>
                    <a:pt x="16341" y="19770"/>
                    <a:pt x="16895" y="19289"/>
                  </a:cubicBezTo>
                  <a:cubicBezTo>
                    <a:pt x="18942" y="17503"/>
                    <a:pt x="20196" y="14997"/>
                    <a:pt x="20427" y="12234"/>
                  </a:cubicBezTo>
                  <a:cubicBezTo>
                    <a:pt x="20652" y="9466"/>
                    <a:pt x="19829" y="6777"/>
                    <a:pt x="18108" y="4664"/>
                  </a:cubicBezTo>
                  <a:cubicBezTo>
                    <a:pt x="16379" y="2541"/>
                    <a:pt x="13959" y="1240"/>
                    <a:pt x="11296" y="1001"/>
                  </a:cubicBezTo>
                  <a:cubicBezTo>
                    <a:pt x="8630" y="768"/>
                    <a:pt x="6033" y="1622"/>
                    <a:pt x="3988" y="3407"/>
                  </a:cubicBezTo>
                  <a:cubicBezTo>
                    <a:pt x="2526" y="4682"/>
                    <a:pt x="1454" y="6340"/>
                    <a:pt x="888" y="8202"/>
                  </a:cubicBezTo>
                  <a:lnTo>
                    <a:pt x="0" y="7912"/>
                  </a:lnTo>
                  <a:cubicBezTo>
                    <a:pt x="620" y="5875"/>
                    <a:pt x="1791" y="4063"/>
                    <a:pt x="3388" y="2670"/>
                  </a:cubicBezTo>
                  <a:cubicBezTo>
                    <a:pt x="5623" y="720"/>
                    <a:pt x="8459" y="-212"/>
                    <a:pt x="11375" y="41"/>
                  </a:cubicBezTo>
                  <a:cubicBezTo>
                    <a:pt x="14286" y="303"/>
                    <a:pt x="16929" y="1724"/>
                    <a:pt x="18819" y="4043"/>
                  </a:cubicBezTo>
                  <a:cubicBezTo>
                    <a:pt x="20700" y="6353"/>
                    <a:pt x="21600" y="9291"/>
                    <a:pt x="21354" y="12316"/>
                  </a:cubicBezTo>
                  <a:cubicBezTo>
                    <a:pt x="21102" y="15337"/>
                    <a:pt x="19731" y="18076"/>
                    <a:pt x="17493" y="20028"/>
                  </a:cubicBezTo>
                  <a:cubicBezTo>
                    <a:pt x="16888" y="20553"/>
                    <a:pt x="16231" y="21010"/>
                    <a:pt x="15539" y="2138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286840" y="3901673"/>
              <a:ext cx="885144" cy="74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600" extrusionOk="0">
                  <a:moveTo>
                    <a:pt x="10603" y="21600"/>
                  </a:moveTo>
                  <a:cubicBezTo>
                    <a:pt x="10299" y="21600"/>
                    <a:pt x="9994" y="21584"/>
                    <a:pt x="9688" y="21552"/>
                  </a:cubicBezTo>
                  <a:cubicBezTo>
                    <a:pt x="6873" y="21260"/>
                    <a:pt x="4317" y="19644"/>
                    <a:pt x="2489" y="17000"/>
                  </a:cubicBezTo>
                  <a:cubicBezTo>
                    <a:pt x="667" y="14364"/>
                    <a:pt x="-203" y="11017"/>
                    <a:pt x="40" y="7578"/>
                  </a:cubicBezTo>
                  <a:cubicBezTo>
                    <a:pt x="49" y="7444"/>
                    <a:pt x="60" y="7311"/>
                    <a:pt x="73" y="7177"/>
                  </a:cubicBezTo>
                  <a:lnTo>
                    <a:pt x="1295" y="7351"/>
                  </a:lnTo>
                  <a:cubicBezTo>
                    <a:pt x="1284" y="7469"/>
                    <a:pt x="1274" y="7586"/>
                    <a:pt x="1266" y="7705"/>
                  </a:cubicBezTo>
                  <a:cubicBezTo>
                    <a:pt x="1051" y="10747"/>
                    <a:pt x="1820" y="13705"/>
                    <a:pt x="3430" y="16034"/>
                  </a:cubicBezTo>
                  <a:cubicBezTo>
                    <a:pt x="5046" y="18372"/>
                    <a:pt x="7305" y="19801"/>
                    <a:pt x="9792" y="20059"/>
                  </a:cubicBezTo>
                  <a:cubicBezTo>
                    <a:pt x="12274" y="20314"/>
                    <a:pt x="14706" y="19380"/>
                    <a:pt x="16630" y="17420"/>
                  </a:cubicBezTo>
                  <a:cubicBezTo>
                    <a:pt x="18541" y="15456"/>
                    <a:pt x="19714" y="12700"/>
                    <a:pt x="19932" y="9663"/>
                  </a:cubicBezTo>
                  <a:cubicBezTo>
                    <a:pt x="20143" y="6624"/>
                    <a:pt x="19373" y="3666"/>
                    <a:pt x="17762" y="1337"/>
                  </a:cubicBezTo>
                  <a:cubicBezTo>
                    <a:pt x="17686" y="1226"/>
                    <a:pt x="17608" y="1117"/>
                    <a:pt x="17528" y="1011"/>
                  </a:cubicBezTo>
                  <a:lnTo>
                    <a:pt x="18436" y="0"/>
                  </a:lnTo>
                  <a:cubicBezTo>
                    <a:pt x="18527" y="121"/>
                    <a:pt x="18616" y="245"/>
                    <a:pt x="18703" y="370"/>
                  </a:cubicBezTo>
                  <a:cubicBezTo>
                    <a:pt x="20525" y="3006"/>
                    <a:pt x="21397" y="6352"/>
                    <a:pt x="21157" y="9792"/>
                  </a:cubicBezTo>
                  <a:cubicBezTo>
                    <a:pt x="20911" y="13229"/>
                    <a:pt x="19584" y="16345"/>
                    <a:pt x="17420" y="18569"/>
                  </a:cubicBezTo>
                  <a:cubicBezTo>
                    <a:pt x="15482" y="20544"/>
                    <a:pt x="13090" y="21600"/>
                    <a:pt x="10603" y="216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68" name="Shape 2068"/>
            <p:cNvSpPr/>
            <p:nvPr/>
          </p:nvSpPr>
          <p:spPr>
            <a:xfrm>
              <a:off x="5480447" y="2072283"/>
              <a:ext cx="446882" cy="1109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4" y="0"/>
                    <a:pt x="0" y="1948"/>
                    <a:pt x="0" y="4351"/>
                  </a:cubicBezTo>
                  <a:cubicBezTo>
                    <a:pt x="0" y="6624"/>
                    <a:pt x="4342" y="8468"/>
                    <a:pt x="9860" y="8663"/>
                  </a:cubicBezTo>
                  <a:lnTo>
                    <a:pt x="9860" y="19293"/>
                  </a:lnTo>
                  <a:cubicBezTo>
                    <a:pt x="8616" y="19430"/>
                    <a:pt x="7683" y="19869"/>
                    <a:pt x="7683" y="20414"/>
                  </a:cubicBezTo>
                  <a:cubicBezTo>
                    <a:pt x="7683" y="21067"/>
                    <a:pt x="8996" y="21600"/>
                    <a:pt x="10618" y="21600"/>
                  </a:cubicBezTo>
                  <a:cubicBezTo>
                    <a:pt x="12239" y="21600"/>
                    <a:pt x="13553" y="21067"/>
                    <a:pt x="13553" y="20414"/>
                  </a:cubicBezTo>
                  <a:cubicBezTo>
                    <a:pt x="13553" y="19889"/>
                    <a:pt x="12692" y="19460"/>
                    <a:pt x="11519" y="19305"/>
                  </a:cubicBezTo>
                  <a:lnTo>
                    <a:pt x="11519" y="8671"/>
                  </a:lnTo>
                  <a:cubicBezTo>
                    <a:pt x="17143" y="8519"/>
                    <a:pt x="21600" y="6655"/>
                    <a:pt x="21600" y="4351"/>
                  </a:cubicBezTo>
                  <a:cubicBezTo>
                    <a:pt x="21600" y="1948"/>
                    <a:pt x="16765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69" name="Shape 2069"/>
            <p:cNvSpPr/>
            <p:nvPr/>
          </p:nvSpPr>
          <p:spPr>
            <a:xfrm>
              <a:off x="4539258" y="2513806"/>
              <a:ext cx="655043" cy="89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8" y="0"/>
                  </a:moveTo>
                  <a:cubicBezTo>
                    <a:pt x="3298" y="0"/>
                    <a:pt x="0" y="2416"/>
                    <a:pt x="0" y="5396"/>
                  </a:cubicBezTo>
                  <a:cubicBezTo>
                    <a:pt x="0" y="8270"/>
                    <a:pt x="3075" y="10595"/>
                    <a:pt x="6943" y="10759"/>
                  </a:cubicBezTo>
                  <a:lnTo>
                    <a:pt x="6943" y="14224"/>
                  </a:lnTo>
                  <a:cubicBezTo>
                    <a:pt x="6943" y="14365"/>
                    <a:pt x="7037" y="14493"/>
                    <a:pt x="7198" y="14569"/>
                  </a:cubicBezTo>
                  <a:lnTo>
                    <a:pt x="17746" y="19587"/>
                  </a:lnTo>
                  <a:cubicBezTo>
                    <a:pt x="17654" y="19756"/>
                    <a:pt x="17595" y="19936"/>
                    <a:pt x="17595" y="20129"/>
                  </a:cubicBezTo>
                  <a:cubicBezTo>
                    <a:pt x="17595" y="20939"/>
                    <a:pt x="18491" y="21600"/>
                    <a:pt x="19598" y="21600"/>
                  </a:cubicBezTo>
                  <a:cubicBezTo>
                    <a:pt x="20704" y="21600"/>
                    <a:pt x="21600" y="20939"/>
                    <a:pt x="21600" y="20129"/>
                  </a:cubicBezTo>
                  <a:cubicBezTo>
                    <a:pt x="21600" y="19318"/>
                    <a:pt x="20704" y="18662"/>
                    <a:pt x="19598" y="18662"/>
                  </a:cubicBezTo>
                  <a:cubicBezTo>
                    <a:pt x="19173" y="18662"/>
                    <a:pt x="18803" y="18780"/>
                    <a:pt x="18479" y="18945"/>
                  </a:cubicBezTo>
                  <a:lnTo>
                    <a:pt x="8068" y="13999"/>
                  </a:lnTo>
                  <a:lnTo>
                    <a:pt x="8068" y="10740"/>
                  </a:lnTo>
                  <a:cubicBezTo>
                    <a:pt x="11804" y="10478"/>
                    <a:pt x="14742" y="8202"/>
                    <a:pt x="14742" y="5396"/>
                  </a:cubicBezTo>
                  <a:cubicBezTo>
                    <a:pt x="14742" y="2416"/>
                    <a:pt x="11438" y="0"/>
                    <a:pt x="7368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4611092" y="4435872"/>
              <a:ext cx="518518" cy="90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0" y="0"/>
                  </a:moveTo>
                  <a:cubicBezTo>
                    <a:pt x="17673" y="0"/>
                    <a:pt x="16541" y="647"/>
                    <a:pt x="16541" y="1445"/>
                  </a:cubicBezTo>
                  <a:cubicBezTo>
                    <a:pt x="16541" y="1715"/>
                    <a:pt x="16704" y="1952"/>
                    <a:pt x="16929" y="2168"/>
                  </a:cubicBezTo>
                  <a:cubicBezTo>
                    <a:pt x="16821" y="2180"/>
                    <a:pt x="16708" y="2178"/>
                    <a:pt x="16615" y="2220"/>
                  </a:cubicBezTo>
                  <a:lnTo>
                    <a:pt x="8886" y="5753"/>
                  </a:lnTo>
                  <a:cubicBezTo>
                    <a:pt x="8717" y="5831"/>
                    <a:pt x="8622" y="5946"/>
                    <a:pt x="8622" y="6070"/>
                  </a:cubicBezTo>
                  <a:lnTo>
                    <a:pt x="8622" y="10963"/>
                  </a:lnTo>
                  <a:cubicBezTo>
                    <a:pt x="8622" y="10978"/>
                    <a:pt x="8644" y="10987"/>
                    <a:pt x="8647" y="11001"/>
                  </a:cubicBezTo>
                  <a:cubicBezTo>
                    <a:pt x="3820" y="11198"/>
                    <a:pt x="0" y="13473"/>
                    <a:pt x="0" y="16281"/>
                  </a:cubicBezTo>
                  <a:cubicBezTo>
                    <a:pt x="0" y="19219"/>
                    <a:pt x="4167" y="21600"/>
                    <a:pt x="9308" y="21600"/>
                  </a:cubicBezTo>
                  <a:cubicBezTo>
                    <a:pt x="14449" y="21600"/>
                    <a:pt x="18616" y="19219"/>
                    <a:pt x="18616" y="16281"/>
                  </a:cubicBezTo>
                  <a:cubicBezTo>
                    <a:pt x="18616" y="13481"/>
                    <a:pt x="14818" y="11214"/>
                    <a:pt x="10011" y="11005"/>
                  </a:cubicBezTo>
                  <a:cubicBezTo>
                    <a:pt x="10014" y="10989"/>
                    <a:pt x="10044" y="10980"/>
                    <a:pt x="10044" y="10963"/>
                  </a:cubicBezTo>
                  <a:lnTo>
                    <a:pt x="10044" y="6268"/>
                  </a:lnTo>
                  <a:lnTo>
                    <a:pt x="17508" y="2858"/>
                  </a:lnTo>
                  <a:cubicBezTo>
                    <a:pt x="17633" y="2800"/>
                    <a:pt x="17686" y="2718"/>
                    <a:pt x="17723" y="2636"/>
                  </a:cubicBezTo>
                  <a:cubicBezTo>
                    <a:pt x="18119" y="2782"/>
                    <a:pt x="18564" y="2891"/>
                    <a:pt x="19070" y="2891"/>
                  </a:cubicBezTo>
                  <a:cubicBezTo>
                    <a:pt x="20468" y="2891"/>
                    <a:pt x="21600" y="2244"/>
                    <a:pt x="21600" y="1445"/>
                  </a:cubicBezTo>
                  <a:cubicBezTo>
                    <a:pt x="21600" y="647"/>
                    <a:pt x="20468" y="0"/>
                    <a:pt x="19070" y="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6163072" y="4516834"/>
              <a:ext cx="446882" cy="807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3" y="0"/>
                  </a:moveTo>
                  <a:cubicBezTo>
                    <a:pt x="1822" y="0"/>
                    <a:pt x="508" y="727"/>
                    <a:pt x="508" y="1624"/>
                  </a:cubicBezTo>
                  <a:cubicBezTo>
                    <a:pt x="508" y="2522"/>
                    <a:pt x="1822" y="3249"/>
                    <a:pt x="3443" y="3249"/>
                  </a:cubicBezTo>
                  <a:cubicBezTo>
                    <a:pt x="3953" y="3249"/>
                    <a:pt x="4407" y="3158"/>
                    <a:pt x="4825" y="3031"/>
                  </a:cubicBezTo>
                  <a:cubicBezTo>
                    <a:pt x="4860" y="3079"/>
                    <a:pt x="4844" y="3134"/>
                    <a:pt x="4911" y="3174"/>
                  </a:cubicBezTo>
                  <a:lnTo>
                    <a:pt x="9937" y="6253"/>
                  </a:lnTo>
                  <a:lnTo>
                    <a:pt x="9937" y="9433"/>
                  </a:lnTo>
                  <a:cubicBezTo>
                    <a:pt x="9937" y="9530"/>
                    <a:pt x="10026" y="9608"/>
                    <a:pt x="10119" y="9683"/>
                  </a:cubicBezTo>
                  <a:cubicBezTo>
                    <a:pt x="4477" y="9881"/>
                    <a:pt x="0" y="12450"/>
                    <a:pt x="0" y="15623"/>
                  </a:cubicBezTo>
                  <a:cubicBezTo>
                    <a:pt x="0" y="18924"/>
                    <a:pt x="4834" y="21600"/>
                    <a:pt x="10800" y="21600"/>
                  </a:cubicBezTo>
                  <a:cubicBezTo>
                    <a:pt x="16765" y="21600"/>
                    <a:pt x="21600" y="18924"/>
                    <a:pt x="21600" y="15623"/>
                  </a:cubicBezTo>
                  <a:cubicBezTo>
                    <a:pt x="21600" y="12436"/>
                    <a:pt x="17083" y="9854"/>
                    <a:pt x="11404" y="9677"/>
                  </a:cubicBezTo>
                  <a:cubicBezTo>
                    <a:pt x="11495" y="9604"/>
                    <a:pt x="11596" y="9529"/>
                    <a:pt x="11596" y="9433"/>
                  </a:cubicBezTo>
                  <a:lnTo>
                    <a:pt x="11596" y="6073"/>
                  </a:lnTo>
                  <a:cubicBezTo>
                    <a:pt x="11596" y="5959"/>
                    <a:pt x="11514" y="5854"/>
                    <a:pt x="11375" y="5770"/>
                  </a:cubicBezTo>
                  <a:lnTo>
                    <a:pt x="6139" y="2559"/>
                  </a:lnTo>
                  <a:cubicBezTo>
                    <a:pt x="6065" y="2514"/>
                    <a:pt x="5953" y="2515"/>
                    <a:pt x="5860" y="2490"/>
                  </a:cubicBezTo>
                  <a:cubicBezTo>
                    <a:pt x="6159" y="2235"/>
                    <a:pt x="6378" y="1951"/>
                    <a:pt x="6378" y="1624"/>
                  </a:cubicBezTo>
                  <a:cubicBezTo>
                    <a:pt x="6378" y="727"/>
                    <a:pt x="5065" y="0"/>
                    <a:pt x="3443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561306" y="2136963"/>
              <a:ext cx="305280" cy="30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609866" y="2185523"/>
              <a:ext cx="205554" cy="205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6"/>
                    <a:pt x="4836" y="21600"/>
                    <a:pt x="10801" y="21600"/>
                  </a:cubicBezTo>
                  <a:cubicBezTo>
                    <a:pt x="16764" y="21600"/>
                    <a:pt x="21600" y="16766"/>
                    <a:pt x="21600" y="10800"/>
                  </a:cubicBezTo>
                  <a:cubicBezTo>
                    <a:pt x="21600" y="4836"/>
                    <a:pt x="16764" y="0"/>
                    <a:pt x="10801" y="0"/>
                  </a:cubicBezTo>
                  <a:close/>
                  <a:moveTo>
                    <a:pt x="10801" y="19525"/>
                  </a:moveTo>
                  <a:cubicBezTo>
                    <a:pt x="5982" y="19525"/>
                    <a:pt x="2077" y="15619"/>
                    <a:pt x="2077" y="10802"/>
                  </a:cubicBezTo>
                  <a:cubicBezTo>
                    <a:pt x="2077" y="5984"/>
                    <a:pt x="5982" y="2079"/>
                    <a:pt x="10801" y="2079"/>
                  </a:cubicBezTo>
                  <a:cubicBezTo>
                    <a:pt x="15618" y="2079"/>
                    <a:pt x="19523" y="5984"/>
                    <a:pt x="19523" y="10802"/>
                  </a:cubicBezTo>
                  <a:cubicBezTo>
                    <a:pt x="19523" y="15619"/>
                    <a:pt x="15618" y="19525"/>
                    <a:pt x="10801" y="195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642239" y="2217896"/>
              <a:ext cx="77648" cy="8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18305" y="0"/>
                  </a:moveTo>
                  <a:cubicBezTo>
                    <a:pt x="16481" y="0"/>
                    <a:pt x="15005" y="1365"/>
                    <a:pt x="15005" y="3047"/>
                  </a:cubicBezTo>
                  <a:lnTo>
                    <a:pt x="15005" y="15502"/>
                  </a:lnTo>
                  <a:lnTo>
                    <a:pt x="3300" y="15502"/>
                  </a:lnTo>
                  <a:cubicBezTo>
                    <a:pt x="1477" y="15502"/>
                    <a:pt x="0" y="16867"/>
                    <a:pt x="0" y="18553"/>
                  </a:cubicBezTo>
                  <a:cubicBezTo>
                    <a:pt x="0" y="20239"/>
                    <a:pt x="1481" y="21600"/>
                    <a:pt x="3300" y="21600"/>
                  </a:cubicBezTo>
                  <a:lnTo>
                    <a:pt x="17724" y="21600"/>
                  </a:lnTo>
                  <a:cubicBezTo>
                    <a:pt x="18570" y="21600"/>
                    <a:pt x="19336" y="21300"/>
                    <a:pt x="19912" y="20817"/>
                  </a:cubicBezTo>
                  <a:cubicBezTo>
                    <a:pt x="20916" y="20293"/>
                    <a:pt x="21596" y="19315"/>
                    <a:pt x="21596" y="18174"/>
                  </a:cubicBezTo>
                  <a:lnTo>
                    <a:pt x="21596" y="3051"/>
                  </a:lnTo>
                  <a:cubicBezTo>
                    <a:pt x="21600" y="1365"/>
                    <a:pt x="20128" y="0"/>
                    <a:pt x="18305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4620244" y="2578482"/>
              <a:ext cx="305312" cy="30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4668803" y="2627042"/>
              <a:ext cx="205555" cy="205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6"/>
                    <a:pt x="4836" y="21600"/>
                    <a:pt x="10801" y="21600"/>
                  </a:cubicBezTo>
                  <a:cubicBezTo>
                    <a:pt x="16764" y="21600"/>
                    <a:pt x="21600" y="16766"/>
                    <a:pt x="21600" y="10800"/>
                  </a:cubicBezTo>
                  <a:cubicBezTo>
                    <a:pt x="21600" y="4836"/>
                    <a:pt x="16764" y="0"/>
                    <a:pt x="10801" y="0"/>
                  </a:cubicBezTo>
                  <a:close/>
                  <a:moveTo>
                    <a:pt x="10801" y="19525"/>
                  </a:moveTo>
                  <a:cubicBezTo>
                    <a:pt x="5984" y="19525"/>
                    <a:pt x="2077" y="15619"/>
                    <a:pt x="2077" y="10802"/>
                  </a:cubicBezTo>
                  <a:cubicBezTo>
                    <a:pt x="2077" y="5984"/>
                    <a:pt x="5982" y="2079"/>
                    <a:pt x="10801" y="2079"/>
                  </a:cubicBezTo>
                  <a:cubicBezTo>
                    <a:pt x="15620" y="2079"/>
                    <a:pt x="19523" y="5984"/>
                    <a:pt x="19523" y="10802"/>
                  </a:cubicBezTo>
                  <a:cubicBezTo>
                    <a:pt x="19525" y="15619"/>
                    <a:pt x="15620" y="19525"/>
                    <a:pt x="10801" y="195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4732927" y="2684815"/>
              <a:ext cx="77680" cy="8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01" y="0"/>
                  </a:moveTo>
                  <a:cubicBezTo>
                    <a:pt x="16478" y="0"/>
                    <a:pt x="15002" y="1365"/>
                    <a:pt x="15002" y="3047"/>
                  </a:cubicBezTo>
                  <a:lnTo>
                    <a:pt x="15002" y="15502"/>
                  </a:lnTo>
                  <a:lnTo>
                    <a:pt x="3299" y="15502"/>
                  </a:lnTo>
                  <a:cubicBezTo>
                    <a:pt x="1481" y="15502"/>
                    <a:pt x="0" y="16867"/>
                    <a:pt x="0" y="18553"/>
                  </a:cubicBezTo>
                  <a:cubicBezTo>
                    <a:pt x="0" y="20239"/>
                    <a:pt x="1481" y="21600"/>
                    <a:pt x="3299" y="21600"/>
                  </a:cubicBezTo>
                  <a:lnTo>
                    <a:pt x="17725" y="21600"/>
                  </a:lnTo>
                  <a:cubicBezTo>
                    <a:pt x="18571" y="21600"/>
                    <a:pt x="19332" y="21300"/>
                    <a:pt x="19912" y="20817"/>
                  </a:cubicBezTo>
                  <a:cubicBezTo>
                    <a:pt x="20916" y="20293"/>
                    <a:pt x="21600" y="19315"/>
                    <a:pt x="21600" y="18174"/>
                  </a:cubicBezTo>
                  <a:lnTo>
                    <a:pt x="21600" y="3047"/>
                  </a:lnTo>
                  <a:cubicBezTo>
                    <a:pt x="21600" y="1365"/>
                    <a:pt x="20124" y="0"/>
                    <a:pt x="18301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7141170" y="2185392"/>
              <a:ext cx="538163" cy="824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32" y="0"/>
                  </a:moveTo>
                  <a:cubicBezTo>
                    <a:pt x="7678" y="0"/>
                    <a:pt x="3664" y="2624"/>
                    <a:pt x="3664" y="5856"/>
                  </a:cubicBezTo>
                  <a:cubicBezTo>
                    <a:pt x="3664" y="8895"/>
                    <a:pt x="7228" y="11363"/>
                    <a:pt x="11772" y="11650"/>
                  </a:cubicBezTo>
                  <a:cubicBezTo>
                    <a:pt x="11760" y="11682"/>
                    <a:pt x="11716" y="11703"/>
                    <a:pt x="11716" y="11738"/>
                  </a:cubicBezTo>
                  <a:lnTo>
                    <a:pt x="11716" y="15375"/>
                  </a:lnTo>
                  <a:lnTo>
                    <a:pt x="4030" y="18773"/>
                  </a:lnTo>
                  <a:cubicBezTo>
                    <a:pt x="4010" y="18782"/>
                    <a:pt x="4009" y="18799"/>
                    <a:pt x="3990" y="18810"/>
                  </a:cubicBezTo>
                  <a:cubicBezTo>
                    <a:pt x="3566" y="18577"/>
                    <a:pt x="3042" y="18420"/>
                    <a:pt x="2445" y="18420"/>
                  </a:cubicBezTo>
                  <a:cubicBezTo>
                    <a:pt x="1099" y="18420"/>
                    <a:pt x="0" y="19131"/>
                    <a:pt x="0" y="20010"/>
                  </a:cubicBezTo>
                  <a:cubicBezTo>
                    <a:pt x="0" y="20889"/>
                    <a:pt x="1099" y="21600"/>
                    <a:pt x="2445" y="21600"/>
                  </a:cubicBezTo>
                  <a:cubicBezTo>
                    <a:pt x="3792" y="21600"/>
                    <a:pt x="4882" y="20889"/>
                    <a:pt x="4882" y="20010"/>
                  </a:cubicBezTo>
                  <a:cubicBezTo>
                    <a:pt x="4882" y="19840"/>
                    <a:pt x="4807" y="19686"/>
                    <a:pt x="4731" y="19532"/>
                  </a:cubicBezTo>
                  <a:cubicBezTo>
                    <a:pt x="4754" y="19524"/>
                    <a:pt x="4780" y="19526"/>
                    <a:pt x="4803" y="19516"/>
                  </a:cubicBezTo>
                  <a:lnTo>
                    <a:pt x="12791" y="15988"/>
                  </a:lnTo>
                  <a:cubicBezTo>
                    <a:pt x="12980" y="15904"/>
                    <a:pt x="13086" y="15763"/>
                    <a:pt x="13086" y="15614"/>
                  </a:cubicBezTo>
                  <a:lnTo>
                    <a:pt x="13086" y="11738"/>
                  </a:lnTo>
                  <a:cubicBezTo>
                    <a:pt x="13086" y="11715"/>
                    <a:pt x="13051" y="11703"/>
                    <a:pt x="13046" y="11681"/>
                  </a:cubicBezTo>
                  <a:cubicBezTo>
                    <a:pt x="17803" y="11537"/>
                    <a:pt x="21600" y="8995"/>
                    <a:pt x="21600" y="5856"/>
                  </a:cubicBezTo>
                  <a:cubicBezTo>
                    <a:pt x="21600" y="2624"/>
                    <a:pt x="17586" y="0"/>
                    <a:pt x="12632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7313353" y="2250216"/>
              <a:ext cx="305280" cy="30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7361913" y="2298776"/>
              <a:ext cx="205554" cy="205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66"/>
                    <a:pt x="4836" y="21600"/>
                    <a:pt x="10799" y="21600"/>
                  </a:cubicBezTo>
                  <a:cubicBezTo>
                    <a:pt x="16764" y="21600"/>
                    <a:pt x="21600" y="16766"/>
                    <a:pt x="21600" y="10800"/>
                  </a:cubicBezTo>
                  <a:cubicBezTo>
                    <a:pt x="21600" y="4834"/>
                    <a:pt x="16764" y="0"/>
                    <a:pt x="10799" y="0"/>
                  </a:cubicBezTo>
                  <a:cubicBezTo>
                    <a:pt x="4836" y="0"/>
                    <a:pt x="0" y="4836"/>
                    <a:pt x="0" y="10800"/>
                  </a:cubicBezTo>
                  <a:close/>
                  <a:moveTo>
                    <a:pt x="2077" y="10800"/>
                  </a:moveTo>
                  <a:cubicBezTo>
                    <a:pt x="2077" y="5983"/>
                    <a:pt x="5982" y="2077"/>
                    <a:pt x="10799" y="2077"/>
                  </a:cubicBezTo>
                  <a:cubicBezTo>
                    <a:pt x="15618" y="2077"/>
                    <a:pt x="19523" y="5983"/>
                    <a:pt x="19523" y="10800"/>
                  </a:cubicBezTo>
                  <a:cubicBezTo>
                    <a:pt x="19523" y="15617"/>
                    <a:pt x="15618" y="19523"/>
                    <a:pt x="10799" y="19523"/>
                  </a:cubicBezTo>
                  <a:cubicBezTo>
                    <a:pt x="5982" y="19525"/>
                    <a:pt x="2077" y="15619"/>
                    <a:pt x="2077" y="1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7457818" y="2339436"/>
              <a:ext cx="77664" cy="83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5" y="0"/>
                  </a:moveTo>
                  <a:cubicBezTo>
                    <a:pt x="5114" y="0"/>
                    <a:pt x="6595" y="1361"/>
                    <a:pt x="6595" y="3048"/>
                  </a:cubicBezTo>
                  <a:lnTo>
                    <a:pt x="6595" y="15501"/>
                  </a:lnTo>
                  <a:lnTo>
                    <a:pt x="18300" y="15501"/>
                  </a:lnTo>
                  <a:cubicBezTo>
                    <a:pt x="20119" y="15501"/>
                    <a:pt x="21600" y="16866"/>
                    <a:pt x="21600" y="18552"/>
                  </a:cubicBezTo>
                  <a:cubicBezTo>
                    <a:pt x="21600" y="20239"/>
                    <a:pt x="20119" y="21600"/>
                    <a:pt x="18300" y="21600"/>
                  </a:cubicBezTo>
                  <a:lnTo>
                    <a:pt x="3872" y="21600"/>
                  </a:lnTo>
                  <a:cubicBezTo>
                    <a:pt x="3025" y="21600"/>
                    <a:pt x="2265" y="21296"/>
                    <a:pt x="1684" y="20813"/>
                  </a:cubicBezTo>
                  <a:cubicBezTo>
                    <a:pt x="680" y="20289"/>
                    <a:pt x="0" y="19310"/>
                    <a:pt x="0" y="18169"/>
                  </a:cubicBezTo>
                  <a:lnTo>
                    <a:pt x="0" y="3039"/>
                  </a:lnTo>
                  <a:cubicBezTo>
                    <a:pt x="0" y="1366"/>
                    <a:pt x="1472" y="0"/>
                    <a:pt x="3295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4675777" y="4961146"/>
              <a:ext cx="305280" cy="30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4724336" y="5009706"/>
              <a:ext cx="205555" cy="205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6"/>
                    <a:pt x="4836" y="21600"/>
                    <a:pt x="10801" y="21600"/>
                  </a:cubicBezTo>
                  <a:cubicBezTo>
                    <a:pt x="16764" y="21600"/>
                    <a:pt x="21600" y="16766"/>
                    <a:pt x="21600" y="10800"/>
                  </a:cubicBezTo>
                  <a:cubicBezTo>
                    <a:pt x="21600" y="4836"/>
                    <a:pt x="16764" y="0"/>
                    <a:pt x="10801" y="0"/>
                  </a:cubicBezTo>
                  <a:close/>
                  <a:moveTo>
                    <a:pt x="10801" y="19525"/>
                  </a:moveTo>
                  <a:cubicBezTo>
                    <a:pt x="5984" y="19525"/>
                    <a:pt x="2077" y="15619"/>
                    <a:pt x="2077" y="10802"/>
                  </a:cubicBezTo>
                  <a:cubicBezTo>
                    <a:pt x="2077" y="5984"/>
                    <a:pt x="5982" y="2079"/>
                    <a:pt x="10801" y="2079"/>
                  </a:cubicBezTo>
                  <a:cubicBezTo>
                    <a:pt x="15620" y="2079"/>
                    <a:pt x="19523" y="5984"/>
                    <a:pt x="19523" y="10802"/>
                  </a:cubicBezTo>
                  <a:cubicBezTo>
                    <a:pt x="19523" y="15619"/>
                    <a:pt x="15618" y="19525"/>
                    <a:pt x="10801" y="195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4756710" y="5054779"/>
              <a:ext cx="77648" cy="8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18305" y="0"/>
                  </a:moveTo>
                  <a:cubicBezTo>
                    <a:pt x="16486" y="0"/>
                    <a:pt x="15005" y="1365"/>
                    <a:pt x="15005" y="3047"/>
                  </a:cubicBezTo>
                  <a:lnTo>
                    <a:pt x="15005" y="15502"/>
                  </a:lnTo>
                  <a:lnTo>
                    <a:pt x="3300" y="15502"/>
                  </a:lnTo>
                  <a:cubicBezTo>
                    <a:pt x="1477" y="15502"/>
                    <a:pt x="0" y="16867"/>
                    <a:pt x="0" y="18553"/>
                  </a:cubicBezTo>
                  <a:cubicBezTo>
                    <a:pt x="0" y="20239"/>
                    <a:pt x="1481" y="21600"/>
                    <a:pt x="3300" y="21600"/>
                  </a:cubicBezTo>
                  <a:lnTo>
                    <a:pt x="17724" y="21600"/>
                  </a:lnTo>
                  <a:cubicBezTo>
                    <a:pt x="18570" y="21600"/>
                    <a:pt x="19331" y="21300"/>
                    <a:pt x="19912" y="20817"/>
                  </a:cubicBezTo>
                  <a:cubicBezTo>
                    <a:pt x="20916" y="20293"/>
                    <a:pt x="21596" y="19315"/>
                    <a:pt x="21596" y="18174"/>
                  </a:cubicBezTo>
                  <a:lnTo>
                    <a:pt x="21596" y="3047"/>
                  </a:lnTo>
                  <a:cubicBezTo>
                    <a:pt x="21600" y="1365"/>
                    <a:pt x="20128" y="0"/>
                    <a:pt x="18305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6233857" y="4940769"/>
              <a:ext cx="305312" cy="30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6276380" y="4990656"/>
              <a:ext cx="205555" cy="205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6"/>
                    <a:pt x="4836" y="21600"/>
                    <a:pt x="10801" y="21600"/>
                  </a:cubicBezTo>
                  <a:cubicBezTo>
                    <a:pt x="16764" y="21600"/>
                    <a:pt x="21600" y="16766"/>
                    <a:pt x="21600" y="10800"/>
                  </a:cubicBezTo>
                  <a:cubicBezTo>
                    <a:pt x="21600" y="4834"/>
                    <a:pt x="16766" y="0"/>
                    <a:pt x="10801" y="0"/>
                  </a:cubicBezTo>
                  <a:close/>
                  <a:moveTo>
                    <a:pt x="10801" y="19523"/>
                  </a:moveTo>
                  <a:cubicBezTo>
                    <a:pt x="5984" y="19523"/>
                    <a:pt x="2077" y="15617"/>
                    <a:pt x="2077" y="10800"/>
                  </a:cubicBezTo>
                  <a:cubicBezTo>
                    <a:pt x="2077" y="5983"/>
                    <a:pt x="5982" y="2075"/>
                    <a:pt x="10801" y="2075"/>
                  </a:cubicBezTo>
                  <a:cubicBezTo>
                    <a:pt x="15620" y="2075"/>
                    <a:pt x="19523" y="5981"/>
                    <a:pt x="19523" y="10800"/>
                  </a:cubicBezTo>
                  <a:cubicBezTo>
                    <a:pt x="19525" y="15617"/>
                    <a:pt x="15620" y="19523"/>
                    <a:pt x="10801" y="1952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6321765" y="5024157"/>
              <a:ext cx="77680" cy="83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01" y="0"/>
                  </a:moveTo>
                  <a:cubicBezTo>
                    <a:pt x="16478" y="0"/>
                    <a:pt x="15002" y="1361"/>
                    <a:pt x="15002" y="3048"/>
                  </a:cubicBezTo>
                  <a:lnTo>
                    <a:pt x="15002" y="15501"/>
                  </a:lnTo>
                  <a:lnTo>
                    <a:pt x="3299" y="15501"/>
                  </a:lnTo>
                  <a:cubicBezTo>
                    <a:pt x="1481" y="15501"/>
                    <a:pt x="0" y="16866"/>
                    <a:pt x="0" y="18552"/>
                  </a:cubicBezTo>
                  <a:cubicBezTo>
                    <a:pt x="0" y="20239"/>
                    <a:pt x="1481" y="21600"/>
                    <a:pt x="3299" y="21600"/>
                  </a:cubicBezTo>
                  <a:lnTo>
                    <a:pt x="17725" y="21600"/>
                  </a:lnTo>
                  <a:cubicBezTo>
                    <a:pt x="18571" y="21600"/>
                    <a:pt x="19332" y="21296"/>
                    <a:pt x="19912" y="20813"/>
                  </a:cubicBezTo>
                  <a:cubicBezTo>
                    <a:pt x="20916" y="20288"/>
                    <a:pt x="21600" y="19310"/>
                    <a:pt x="21600" y="18169"/>
                  </a:cubicBezTo>
                  <a:lnTo>
                    <a:pt x="21600" y="3044"/>
                  </a:lnTo>
                  <a:cubicBezTo>
                    <a:pt x="21600" y="1361"/>
                    <a:pt x="20124" y="0"/>
                    <a:pt x="18301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908873" y="2560042"/>
              <a:ext cx="332781" cy="606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4829" y="0"/>
                    <a:pt x="0" y="2656"/>
                    <a:pt x="0" y="5928"/>
                  </a:cubicBezTo>
                  <a:cubicBezTo>
                    <a:pt x="0" y="9091"/>
                    <a:pt x="4524" y="11653"/>
                    <a:pt x="10214" y="11821"/>
                  </a:cubicBezTo>
                  <a:cubicBezTo>
                    <a:pt x="10016" y="11904"/>
                    <a:pt x="9866" y="12013"/>
                    <a:pt x="9866" y="12160"/>
                  </a:cubicBezTo>
                  <a:lnTo>
                    <a:pt x="9866" y="15495"/>
                  </a:lnTo>
                  <a:cubicBezTo>
                    <a:pt x="9866" y="15608"/>
                    <a:pt x="9948" y="15715"/>
                    <a:pt x="10085" y="15799"/>
                  </a:cubicBezTo>
                  <a:lnTo>
                    <a:pt x="15315" y="18979"/>
                  </a:lnTo>
                  <a:cubicBezTo>
                    <a:pt x="15410" y="19037"/>
                    <a:pt x="15551" y="19039"/>
                    <a:pt x="15675" y="19063"/>
                  </a:cubicBezTo>
                  <a:cubicBezTo>
                    <a:pt x="15325" y="19329"/>
                    <a:pt x="15083" y="19636"/>
                    <a:pt x="15083" y="19989"/>
                  </a:cubicBezTo>
                  <a:cubicBezTo>
                    <a:pt x="15083" y="20878"/>
                    <a:pt x="16385" y="21600"/>
                    <a:pt x="18006" y="21600"/>
                  </a:cubicBezTo>
                  <a:cubicBezTo>
                    <a:pt x="19628" y="21600"/>
                    <a:pt x="20943" y="20878"/>
                    <a:pt x="20943" y="19989"/>
                  </a:cubicBezTo>
                  <a:cubicBezTo>
                    <a:pt x="20943" y="19100"/>
                    <a:pt x="19628" y="18378"/>
                    <a:pt x="18006" y="18378"/>
                  </a:cubicBezTo>
                  <a:cubicBezTo>
                    <a:pt x="17518" y="18378"/>
                    <a:pt x="17085" y="18460"/>
                    <a:pt x="16680" y="18576"/>
                  </a:cubicBezTo>
                  <a:cubicBezTo>
                    <a:pt x="16649" y="18503"/>
                    <a:pt x="16649" y="18423"/>
                    <a:pt x="16551" y="18364"/>
                  </a:cubicBezTo>
                  <a:lnTo>
                    <a:pt x="11515" y="15319"/>
                  </a:lnTo>
                  <a:lnTo>
                    <a:pt x="11515" y="12160"/>
                  </a:lnTo>
                  <a:cubicBezTo>
                    <a:pt x="11515" y="12021"/>
                    <a:pt x="11398" y="11911"/>
                    <a:pt x="11219" y="11828"/>
                  </a:cubicBezTo>
                  <a:cubicBezTo>
                    <a:pt x="16982" y="11703"/>
                    <a:pt x="21600" y="9120"/>
                    <a:pt x="21600" y="5928"/>
                  </a:cubicBezTo>
                  <a:cubicBezTo>
                    <a:pt x="21600" y="2656"/>
                    <a:pt x="16758" y="0"/>
                    <a:pt x="10794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6141161" y="3238023"/>
              <a:ext cx="90452" cy="90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C6E0AC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57381" y="2608615"/>
              <a:ext cx="227293" cy="227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89755" y="2657175"/>
              <a:ext cx="153029" cy="153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65" y="21600"/>
                    <a:pt x="21600" y="16763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7" y="0"/>
                    <a:pt x="0" y="4835"/>
                    <a:pt x="0" y="10800"/>
                  </a:cubicBezTo>
                  <a:cubicBezTo>
                    <a:pt x="0" y="16763"/>
                    <a:pt x="4837" y="21600"/>
                    <a:pt x="10800" y="21600"/>
                  </a:cubicBezTo>
                  <a:close/>
                  <a:moveTo>
                    <a:pt x="10800" y="2075"/>
                  </a:moveTo>
                  <a:cubicBezTo>
                    <a:pt x="15619" y="2075"/>
                    <a:pt x="19525" y="5979"/>
                    <a:pt x="19525" y="10798"/>
                  </a:cubicBezTo>
                  <a:cubicBezTo>
                    <a:pt x="19525" y="15616"/>
                    <a:pt x="15619" y="19521"/>
                    <a:pt x="10800" y="19521"/>
                  </a:cubicBezTo>
                  <a:cubicBezTo>
                    <a:pt x="5981" y="19521"/>
                    <a:pt x="2077" y="15616"/>
                    <a:pt x="2077" y="10798"/>
                  </a:cubicBezTo>
                  <a:cubicBezTo>
                    <a:pt x="2077" y="5979"/>
                    <a:pt x="5981" y="2075"/>
                    <a:pt x="10800" y="207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6054501" y="2721921"/>
              <a:ext cx="57836" cy="62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01" y="21600"/>
                  </a:moveTo>
                  <a:cubicBezTo>
                    <a:pt x="5120" y="21600"/>
                    <a:pt x="6595" y="20236"/>
                    <a:pt x="6595" y="18553"/>
                  </a:cubicBezTo>
                  <a:lnTo>
                    <a:pt x="6595" y="6100"/>
                  </a:lnTo>
                  <a:lnTo>
                    <a:pt x="18299" y="6100"/>
                  </a:lnTo>
                  <a:cubicBezTo>
                    <a:pt x="20119" y="6100"/>
                    <a:pt x="21600" y="4730"/>
                    <a:pt x="21600" y="3047"/>
                  </a:cubicBezTo>
                  <a:cubicBezTo>
                    <a:pt x="21600" y="1359"/>
                    <a:pt x="20119" y="0"/>
                    <a:pt x="18299" y="0"/>
                  </a:cubicBezTo>
                  <a:lnTo>
                    <a:pt x="3875" y="0"/>
                  </a:lnTo>
                  <a:cubicBezTo>
                    <a:pt x="3029" y="0"/>
                    <a:pt x="2267" y="302"/>
                    <a:pt x="1687" y="783"/>
                  </a:cubicBezTo>
                  <a:cubicBezTo>
                    <a:pt x="683" y="1308"/>
                    <a:pt x="0" y="2287"/>
                    <a:pt x="0" y="3422"/>
                  </a:cubicBezTo>
                  <a:lnTo>
                    <a:pt x="0" y="18553"/>
                  </a:lnTo>
                  <a:cubicBezTo>
                    <a:pt x="6" y="20236"/>
                    <a:pt x="1481" y="21600"/>
                    <a:pt x="3301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7255272" y="3351411"/>
              <a:ext cx="395090" cy="78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71" y="0"/>
                  </a:moveTo>
                  <a:cubicBezTo>
                    <a:pt x="2349" y="0"/>
                    <a:pt x="1041" y="654"/>
                    <a:pt x="1041" y="1466"/>
                  </a:cubicBezTo>
                  <a:cubicBezTo>
                    <a:pt x="1041" y="2278"/>
                    <a:pt x="2349" y="2938"/>
                    <a:pt x="3971" y="2938"/>
                  </a:cubicBezTo>
                  <a:cubicBezTo>
                    <a:pt x="4570" y="2938"/>
                    <a:pt x="5101" y="2826"/>
                    <a:pt x="5565" y="2671"/>
                  </a:cubicBezTo>
                  <a:lnTo>
                    <a:pt x="10252" y="5267"/>
                  </a:lnTo>
                  <a:lnTo>
                    <a:pt x="10252" y="10811"/>
                  </a:lnTo>
                  <a:cubicBezTo>
                    <a:pt x="4543" y="10956"/>
                    <a:pt x="0" y="13298"/>
                    <a:pt x="0" y="16192"/>
                  </a:cubicBezTo>
                  <a:cubicBezTo>
                    <a:pt x="0" y="19179"/>
                    <a:pt x="4827" y="21600"/>
                    <a:pt x="10795" y="21600"/>
                  </a:cubicBezTo>
                  <a:cubicBezTo>
                    <a:pt x="16762" y="21600"/>
                    <a:pt x="21600" y="19179"/>
                    <a:pt x="21600" y="16192"/>
                  </a:cubicBezTo>
                  <a:cubicBezTo>
                    <a:pt x="21600" y="13395"/>
                    <a:pt x="17342" y="11119"/>
                    <a:pt x="11901" y="10838"/>
                  </a:cubicBezTo>
                  <a:lnTo>
                    <a:pt x="11901" y="5104"/>
                  </a:lnTo>
                  <a:cubicBezTo>
                    <a:pt x="11901" y="5001"/>
                    <a:pt x="11832" y="4904"/>
                    <a:pt x="11695" y="4827"/>
                  </a:cubicBezTo>
                  <a:lnTo>
                    <a:pt x="6672" y="2052"/>
                  </a:lnTo>
                  <a:cubicBezTo>
                    <a:pt x="6827" y="1874"/>
                    <a:pt x="6911" y="1673"/>
                    <a:pt x="6911" y="1466"/>
                  </a:cubicBezTo>
                  <a:cubicBezTo>
                    <a:pt x="6911" y="654"/>
                    <a:pt x="5593" y="0"/>
                    <a:pt x="3971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7319919" y="3810280"/>
              <a:ext cx="270025" cy="270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58566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7352308" y="3842742"/>
              <a:ext cx="181770" cy="18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5" y="21600"/>
                    <a:pt x="21600" y="16767"/>
                    <a:pt x="21600" y="10800"/>
                  </a:cubicBezTo>
                  <a:cubicBezTo>
                    <a:pt x="21600" y="4833"/>
                    <a:pt x="16765" y="0"/>
                    <a:pt x="10800" y="0"/>
                  </a:cubicBezTo>
                  <a:close/>
                  <a:moveTo>
                    <a:pt x="10800" y="2075"/>
                  </a:moveTo>
                  <a:cubicBezTo>
                    <a:pt x="15618" y="2075"/>
                    <a:pt x="19525" y="5982"/>
                    <a:pt x="19525" y="10800"/>
                  </a:cubicBezTo>
                  <a:cubicBezTo>
                    <a:pt x="19525" y="15618"/>
                    <a:pt x="15618" y="19525"/>
                    <a:pt x="10800" y="19525"/>
                  </a:cubicBezTo>
                  <a:cubicBezTo>
                    <a:pt x="5982" y="19525"/>
                    <a:pt x="2075" y="15620"/>
                    <a:pt x="2075" y="10800"/>
                  </a:cubicBezTo>
                  <a:cubicBezTo>
                    <a:pt x="2075" y="5980"/>
                    <a:pt x="5982" y="2075"/>
                    <a:pt x="10800" y="2075"/>
                  </a:cubicBezTo>
                  <a:close/>
                  <a:moveTo>
                    <a:pt x="10753" y="3844"/>
                  </a:moveTo>
                  <a:cubicBezTo>
                    <a:pt x="10064" y="3844"/>
                    <a:pt x="9527" y="4405"/>
                    <a:pt x="9527" y="5093"/>
                  </a:cubicBezTo>
                  <a:lnTo>
                    <a:pt x="9527" y="10163"/>
                  </a:lnTo>
                  <a:lnTo>
                    <a:pt x="5093" y="10163"/>
                  </a:lnTo>
                  <a:cubicBezTo>
                    <a:pt x="4407" y="10163"/>
                    <a:pt x="3844" y="10725"/>
                    <a:pt x="3844" y="11413"/>
                  </a:cubicBezTo>
                  <a:cubicBezTo>
                    <a:pt x="3844" y="12102"/>
                    <a:pt x="4407" y="12663"/>
                    <a:pt x="5093" y="12663"/>
                  </a:cubicBezTo>
                  <a:lnTo>
                    <a:pt x="10541" y="12663"/>
                  </a:lnTo>
                  <a:cubicBezTo>
                    <a:pt x="10862" y="12663"/>
                    <a:pt x="11148" y="12531"/>
                    <a:pt x="11366" y="12333"/>
                  </a:cubicBezTo>
                  <a:cubicBezTo>
                    <a:pt x="11747" y="12119"/>
                    <a:pt x="12003" y="11737"/>
                    <a:pt x="12003" y="11272"/>
                  </a:cubicBezTo>
                  <a:lnTo>
                    <a:pt x="12003" y="5093"/>
                  </a:lnTo>
                  <a:cubicBezTo>
                    <a:pt x="12003" y="4405"/>
                    <a:pt x="11441" y="3844"/>
                    <a:pt x="10753" y="384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6642945" y="4128285"/>
              <a:ext cx="182440" cy="15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99" y="19521"/>
                  </a:moveTo>
                  <a:lnTo>
                    <a:pt x="1845" y="19521"/>
                  </a:lnTo>
                  <a:cubicBezTo>
                    <a:pt x="1798" y="19466"/>
                    <a:pt x="1798" y="1040"/>
                    <a:pt x="1798" y="1040"/>
                  </a:cubicBezTo>
                  <a:cubicBezTo>
                    <a:pt x="1798" y="464"/>
                    <a:pt x="1395" y="0"/>
                    <a:pt x="899" y="0"/>
                  </a:cubicBezTo>
                  <a:cubicBezTo>
                    <a:pt x="402" y="0"/>
                    <a:pt x="0" y="464"/>
                    <a:pt x="0" y="1040"/>
                  </a:cubicBezTo>
                  <a:lnTo>
                    <a:pt x="0" y="19466"/>
                  </a:lnTo>
                  <a:cubicBezTo>
                    <a:pt x="0" y="20645"/>
                    <a:pt x="826" y="21600"/>
                    <a:pt x="1847" y="21600"/>
                  </a:cubicBezTo>
                  <a:lnTo>
                    <a:pt x="20701" y="21600"/>
                  </a:lnTo>
                  <a:cubicBezTo>
                    <a:pt x="21198" y="21600"/>
                    <a:pt x="21600" y="21136"/>
                    <a:pt x="21600" y="20560"/>
                  </a:cubicBezTo>
                  <a:cubicBezTo>
                    <a:pt x="21598" y="19985"/>
                    <a:pt x="21196" y="19521"/>
                    <a:pt x="20699" y="19521"/>
                  </a:cubicBezTo>
                  <a:close/>
                </a:path>
              </a:pathLst>
            </a:custGeom>
            <a:solidFill>
              <a:srgbClr val="9A9AA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6675318" y="4128285"/>
              <a:ext cx="148334" cy="12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556" extrusionOk="0">
                  <a:moveTo>
                    <a:pt x="549" y="21267"/>
                  </a:moveTo>
                  <a:cubicBezTo>
                    <a:pt x="777" y="21461"/>
                    <a:pt x="1039" y="21556"/>
                    <a:pt x="1300" y="21556"/>
                  </a:cubicBezTo>
                  <a:cubicBezTo>
                    <a:pt x="1706" y="21556"/>
                    <a:pt x="2108" y="21326"/>
                    <a:pt x="2362" y="20897"/>
                  </a:cubicBezTo>
                  <a:lnTo>
                    <a:pt x="7777" y="11719"/>
                  </a:lnTo>
                  <a:lnTo>
                    <a:pt x="11517" y="14906"/>
                  </a:lnTo>
                  <a:cubicBezTo>
                    <a:pt x="11797" y="15144"/>
                    <a:pt x="12147" y="15240"/>
                    <a:pt x="12488" y="15172"/>
                  </a:cubicBezTo>
                  <a:cubicBezTo>
                    <a:pt x="12828" y="15102"/>
                    <a:pt x="13130" y="14872"/>
                    <a:pt x="13328" y="14536"/>
                  </a:cubicBezTo>
                  <a:lnTo>
                    <a:pt x="18970" y="4974"/>
                  </a:lnTo>
                  <a:lnTo>
                    <a:pt x="18479" y="8710"/>
                  </a:lnTo>
                  <a:cubicBezTo>
                    <a:pt x="18398" y="9335"/>
                    <a:pt x="18752" y="9922"/>
                    <a:pt x="19273" y="10023"/>
                  </a:cubicBezTo>
                  <a:cubicBezTo>
                    <a:pt x="19791" y="10118"/>
                    <a:pt x="20281" y="9694"/>
                    <a:pt x="20361" y="9066"/>
                  </a:cubicBezTo>
                  <a:lnTo>
                    <a:pt x="21378" y="1325"/>
                  </a:lnTo>
                  <a:cubicBezTo>
                    <a:pt x="21425" y="963"/>
                    <a:pt x="21327" y="598"/>
                    <a:pt x="21110" y="337"/>
                  </a:cubicBezTo>
                  <a:cubicBezTo>
                    <a:pt x="20895" y="77"/>
                    <a:pt x="20589" y="-44"/>
                    <a:pt x="20288" y="15"/>
                  </a:cubicBezTo>
                  <a:lnTo>
                    <a:pt x="13848" y="1238"/>
                  </a:lnTo>
                  <a:cubicBezTo>
                    <a:pt x="13328" y="1336"/>
                    <a:pt x="12973" y="1922"/>
                    <a:pt x="13055" y="2545"/>
                  </a:cubicBezTo>
                  <a:cubicBezTo>
                    <a:pt x="13137" y="3170"/>
                    <a:pt x="13624" y="3597"/>
                    <a:pt x="14143" y="3499"/>
                  </a:cubicBezTo>
                  <a:lnTo>
                    <a:pt x="16967" y="2963"/>
                  </a:lnTo>
                  <a:lnTo>
                    <a:pt x="11958" y="11453"/>
                  </a:lnTo>
                  <a:lnTo>
                    <a:pt x="8221" y="8267"/>
                  </a:lnTo>
                  <a:cubicBezTo>
                    <a:pt x="7941" y="8028"/>
                    <a:pt x="7591" y="7933"/>
                    <a:pt x="7250" y="8000"/>
                  </a:cubicBezTo>
                  <a:cubicBezTo>
                    <a:pt x="6909" y="8070"/>
                    <a:pt x="6606" y="8298"/>
                    <a:pt x="6407" y="8637"/>
                  </a:cubicBezTo>
                  <a:lnTo>
                    <a:pt x="238" y="19088"/>
                  </a:lnTo>
                  <a:cubicBezTo>
                    <a:pt x="-175" y="19792"/>
                    <a:pt x="-37" y="20768"/>
                    <a:pt x="549" y="21267"/>
                  </a:cubicBezTo>
                  <a:close/>
                </a:path>
              </a:pathLst>
            </a:custGeom>
            <a:solidFill>
              <a:srgbClr val="9A9AA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6642945" y="3140903"/>
              <a:ext cx="210224" cy="341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11953" y="9663"/>
                  </a:moveTo>
                  <a:lnTo>
                    <a:pt x="11454" y="9539"/>
                  </a:lnTo>
                  <a:cubicBezTo>
                    <a:pt x="10459" y="9251"/>
                    <a:pt x="8990" y="8864"/>
                    <a:pt x="8548" y="8748"/>
                  </a:cubicBezTo>
                  <a:cubicBezTo>
                    <a:pt x="8548" y="8748"/>
                    <a:pt x="8358" y="8699"/>
                    <a:pt x="8349" y="8696"/>
                  </a:cubicBezTo>
                  <a:cubicBezTo>
                    <a:pt x="7280" y="8392"/>
                    <a:pt x="6572" y="8192"/>
                    <a:pt x="6044" y="7659"/>
                  </a:cubicBezTo>
                  <a:cubicBezTo>
                    <a:pt x="5413" y="7020"/>
                    <a:pt x="5567" y="6075"/>
                    <a:pt x="6377" y="5635"/>
                  </a:cubicBezTo>
                  <a:cubicBezTo>
                    <a:pt x="7623" y="4954"/>
                    <a:pt x="9097" y="4812"/>
                    <a:pt x="10114" y="4812"/>
                  </a:cubicBezTo>
                  <a:cubicBezTo>
                    <a:pt x="10912" y="4812"/>
                    <a:pt x="13673" y="4541"/>
                    <a:pt x="17437" y="6402"/>
                  </a:cubicBezTo>
                  <a:cubicBezTo>
                    <a:pt x="18408" y="6884"/>
                    <a:pt x="19941" y="6120"/>
                    <a:pt x="20397" y="5613"/>
                  </a:cubicBezTo>
                  <a:cubicBezTo>
                    <a:pt x="20800" y="5165"/>
                    <a:pt x="20819" y="4699"/>
                    <a:pt x="20451" y="4333"/>
                  </a:cubicBezTo>
                  <a:cubicBezTo>
                    <a:pt x="19333" y="3236"/>
                    <a:pt x="15878" y="2576"/>
                    <a:pt x="13928" y="2242"/>
                  </a:cubicBezTo>
                  <a:cubicBezTo>
                    <a:pt x="13291" y="2136"/>
                    <a:pt x="12631" y="2065"/>
                    <a:pt x="11960" y="2017"/>
                  </a:cubicBezTo>
                  <a:lnTo>
                    <a:pt x="11960" y="436"/>
                  </a:lnTo>
                  <a:cubicBezTo>
                    <a:pt x="11960" y="195"/>
                    <a:pt x="11644" y="0"/>
                    <a:pt x="11252" y="0"/>
                  </a:cubicBezTo>
                  <a:lnTo>
                    <a:pt x="8815" y="0"/>
                  </a:lnTo>
                  <a:cubicBezTo>
                    <a:pt x="8424" y="0"/>
                    <a:pt x="8106" y="195"/>
                    <a:pt x="8106" y="436"/>
                  </a:cubicBezTo>
                  <a:lnTo>
                    <a:pt x="8106" y="2069"/>
                  </a:lnTo>
                  <a:cubicBezTo>
                    <a:pt x="5917" y="2297"/>
                    <a:pt x="3977" y="2852"/>
                    <a:pt x="2599" y="3669"/>
                  </a:cubicBezTo>
                  <a:cubicBezTo>
                    <a:pt x="279" y="5043"/>
                    <a:pt x="-377" y="7105"/>
                    <a:pt x="969" y="8797"/>
                  </a:cubicBezTo>
                  <a:cubicBezTo>
                    <a:pt x="1618" y="9616"/>
                    <a:pt x="2644" y="10284"/>
                    <a:pt x="3851" y="10672"/>
                  </a:cubicBezTo>
                  <a:cubicBezTo>
                    <a:pt x="4792" y="10979"/>
                    <a:pt x="9333" y="12308"/>
                    <a:pt x="11516" y="12948"/>
                  </a:cubicBezTo>
                  <a:lnTo>
                    <a:pt x="12599" y="13263"/>
                  </a:lnTo>
                  <a:cubicBezTo>
                    <a:pt x="13548" y="13546"/>
                    <a:pt x="14319" y="13936"/>
                    <a:pt x="14654" y="14314"/>
                  </a:cubicBezTo>
                  <a:cubicBezTo>
                    <a:pt x="15236" y="14966"/>
                    <a:pt x="14977" y="15870"/>
                    <a:pt x="14075" y="16320"/>
                  </a:cubicBezTo>
                  <a:cubicBezTo>
                    <a:pt x="13379" y="16669"/>
                    <a:pt x="12320" y="16852"/>
                    <a:pt x="11009" y="16852"/>
                  </a:cubicBezTo>
                  <a:cubicBezTo>
                    <a:pt x="9845" y="16852"/>
                    <a:pt x="8468" y="16704"/>
                    <a:pt x="7239" y="16446"/>
                  </a:cubicBezTo>
                  <a:cubicBezTo>
                    <a:pt x="6508" y="16289"/>
                    <a:pt x="5460" y="15909"/>
                    <a:pt x="4800" y="15557"/>
                  </a:cubicBezTo>
                  <a:cubicBezTo>
                    <a:pt x="4704" y="15505"/>
                    <a:pt x="4613" y="15449"/>
                    <a:pt x="4523" y="15392"/>
                  </a:cubicBezTo>
                  <a:cubicBezTo>
                    <a:pt x="4395" y="15302"/>
                    <a:pt x="4354" y="15267"/>
                    <a:pt x="4317" y="15229"/>
                  </a:cubicBezTo>
                  <a:cubicBezTo>
                    <a:pt x="3979" y="14900"/>
                    <a:pt x="3452" y="14717"/>
                    <a:pt x="2834" y="14717"/>
                  </a:cubicBezTo>
                  <a:cubicBezTo>
                    <a:pt x="1787" y="14717"/>
                    <a:pt x="771" y="15231"/>
                    <a:pt x="317" y="15739"/>
                  </a:cubicBezTo>
                  <a:cubicBezTo>
                    <a:pt x="-85" y="16187"/>
                    <a:pt x="-106" y="16654"/>
                    <a:pt x="263" y="17017"/>
                  </a:cubicBezTo>
                  <a:cubicBezTo>
                    <a:pt x="1739" y="18470"/>
                    <a:pt x="4940" y="19296"/>
                    <a:pt x="8108" y="19592"/>
                  </a:cubicBezTo>
                  <a:lnTo>
                    <a:pt x="8108" y="21163"/>
                  </a:lnTo>
                  <a:cubicBezTo>
                    <a:pt x="8108" y="21403"/>
                    <a:pt x="8425" y="21600"/>
                    <a:pt x="8816" y="21600"/>
                  </a:cubicBezTo>
                  <a:lnTo>
                    <a:pt x="11253" y="21600"/>
                  </a:lnTo>
                  <a:cubicBezTo>
                    <a:pt x="11646" y="21600"/>
                    <a:pt x="11961" y="21403"/>
                    <a:pt x="11961" y="21163"/>
                  </a:cubicBezTo>
                  <a:lnTo>
                    <a:pt x="11961" y="19694"/>
                  </a:lnTo>
                  <a:cubicBezTo>
                    <a:pt x="14494" y="19586"/>
                    <a:pt x="16655" y="19127"/>
                    <a:pt x="17993" y="18395"/>
                  </a:cubicBezTo>
                  <a:cubicBezTo>
                    <a:pt x="20331" y="17117"/>
                    <a:pt x="21223" y="15168"/>
                    <a:pt x="20264" y="13422"/>
                  </a:cubicBezTo>
                  <a:cubicBezTo>
                    <a:pt x="19207" y="11507"/>
                    <a:pt x="15014" y="10444"/>
                    <a:pt x="11953" y="9663"/>
                  </a:cubicBezTo>
                  <a:close/>
                </a:path>
              </a:pathLst>
            </a:custGeom>
            <a:solidFill>
              <a:srgbClr val="9A9AA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283271" y="3529381"/>
              <a:ext cx="833093" cy="833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34" y="3163"/>
                  </a:moveTo>
                  <a:cubicBezTo>
                    <a:pt x="16474" y="1202"/>
                    <a:pt x="13791" y="3"/>
                    <a:pt x="10797" y="0"/>
                  </a:cubicBezTo>
                  <a:cubicBezTo>
                    <a:pt x="7805" y="3"/>
                    <a:pt x="5126" y="1202"/>
                    <a:pt x="3164" y="3163"/>
                  </a:cubicBezTo>
                  <a:cubicBezTo>
                    <a:pt x="1207" y="5126"/>
                    <a:pt x="3" y="7809"/>
                    <a:pt x="0" y="10800"/>
                  </a:cubicBezTo>
                  <a:cubicBezTo>
                    <a:pt x="3" y="13794"/>
                    <a:pt x="1207" y="16471"/>
                    <a:pt x="3164" y="18437"/>
                  </a:cubicBezTo>
                  <a:cubicBezTo>
                    <a:pt x="5126" y="20393"/>
                    <a:pt x="7805" y="21597"/>
                    <a:pt x="10797" y="21600"/>
                  </a:cubicBezTo>
                  <a:cubicBezTo>
                    <a:pt x="13791" y="21597"/>
                    <a:pt x="16474" y="20393"/>
                    <a:pt x="18434" y="18437"/>
                  </a:cubicBezTo>
                  <a:cubicBezTo>
                    <a:pt x="20399" y="16471"/>
                    <a:pt x="21597" y="13794"/>
                    <a:pt x="21600" y="10800"/>
                  </a:cubicBezTo>
                  <a:cubicBezTo>
                    <a:pt x="21597" y="7809"/>
                    <a:pt x="20398" y="5126"/>
                    <a:pt x="18434" y="3163"/>
                  </a:cubicBezTo>
                  <a:close/>
                  <a:moveTo>
                    <a:pt x="17797" y="17799"/>
                  </a:moveTo>
                  <a:cubicBezTo>
                    <a:pt x="16000" y="19592"/>
                    <a:pt x="13541" y="20696"/>
                    <a:pt x="10797" y="20698"/>
                  </a:cubicBezTo>
                  <a:cubicBezTo>
                    <a:pt x="8055" y="20696"/>
                    <a:pt x="5600" y="19592"/>
                    <a:pt x="3801" y="17799"/>
                  </a:cubicBezTo>
                  <a:cubicBezTo>
                    <a:pt x="2008" y="15998"/>
                    <a:pt x="904" y="13544"/>
                    <a:pt x="901" y="10800"/>
                  </a:cubicBezTo>
                  <a:cubicBezTo>
                    <a:pt x="904" y="8058"/>
                    <a:pt x="2008" y="5600"/>
                    <a:pt x="3801" y="3801"/>
                  </a:cubicBezTo>
                  <a:cubicBezTo>
                    <a:pt x="5600" y="2004"/>
                    <a:pt x="8055" y="904"/>
                    <a:pt x="10797" y="902"/>
                  </a:cubicBezTo>
                  <a:cubicBezTo>
                    <a:pt x="13541" y="904"/>
                    <a:pt x="16000" y="2004"/>
                    <a:pt x="17797" y="3801"/>
                  </a:cubicBezTo>
                  <a:cubicBezTo>
                    <a:pt x="19597" y="5600"/>
                    <a:pt x="20696" y="8059"/>
                    <a:pt x="20698" y="10800"/>
                  </a:cubicBezTo>
                  <a:cubicBezTo>
                    <a:pt x="20696" y="13544"/>
                    <a:pt x="19597" y="15998"/>
                    <a:pt x="17797" y="17799"/>
                  </a:cubicBezTo>
                  <a:close/>
                </a:path>
              </a:pathLst>
            </a:custGeom>
            <a:solidFill>
              <a:srgbClr val="001A4C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6451806" y="3030664"/>
              <a:ext cx="580954" cy="58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34" y="3163"/>
                  </a:moveTo>
                  <a:cubicBezTo>
                    <a:pt x="16474" y="1202"/>
                    <a:pt x="13791" y="2"/>
                    <a:pt x="10797" y="0"/>
                  </a:cubicBezTo>
                  <a:cubicBezTo>
                    <a:pt x="7805" y="2"/>
                    <a:pt x="5126" y="1202"/>
                    <a:pt x="3164" y="3163"/>
                  </a:cubicBezTo>
                  <a:cubicBezTo>
                    <a:pt x="1207" y="5126"/>
                    <a:pt x="2" y="7809"/>
                    <a:pt x="0" y="10800"/>
                  </a:cubicBezTo>
                  <a:cubicBezTo>
                    <a:pt x="2" y="13794"/>
                    <a:pt x="1207" y="16471"/>
                    <a:pt x="3164" y="18437"/>
                  </a:cubicBezTo>
                  <a:cubicBezTo>
                    <a:pt x="5126" y="20393"/>
                    <a:pt x="7805" y="21598"/>
                    <a:pt x="10797" y="21600"/>
                  </a:cubicBezTo>
                  <a:cubicBezTo>
                    <a:pt x="13791" y="21598"/>
                    <a:pt x="16474" y="20393"/>
                    <a:pt x="18434" y="18437"/>
                  </a:cubicBezTo>
                  <a:cubicBezTo>
                    <a:pt x="20399" y="16471"/>
                    <a:pt x="21598" y="13794"/>
                    <a:pt x="21600" y="10800"/>
                  </a:cubicBezTo>
                  <a:cubicBezTo>
                    <a:pt x="21598" y="7809"/>
                    <a:pt x="20399" y="5127"/>
                    <a:pt x="18434" y="3163"/>
                  </a:cubicBezTo>
                  <a:close/>
                  <a:moveTo>
                    <a:pt x="17797" y="17799"/>
                  </a:moveTo>
                  <a:cubicBezTo>
                    <a:pt x="16000" y="19592"/>
                    <a:pt x="13542" y="20697"/>
                    <a:pt x="10798" y="20698"/>
                  </a:cubicBezTo>
                  <a:cubicBezTo>
                    <a:pt x="8055" y="20697"/>
                    <a:pt x="5600" y="19592"/>
                    <a:pt x="3802" y="17799"/>
                  </a:cubicBezTo>
                  <a:cubicBezTo>
                    <a:pt x="2008" y="15998"/>
                    <a:pt x="904" y="13544"/>
                    <a:pt x="902" y="10800"/>
                  </a:cubicBezTo>
                  <a:cubicBezTo>
                    <a:pt x="903" y="8059"/>
                    <a:pt x="2008" y="5601"/>
                    <a:pt x="3802" y="3801"/>
                  </a:cubicBezTo>
                  <a:cubicBezTo>
                    <a:pt x="5600" y="2004"/>
                    <a:pt x="8055" y="904"/>
                    <a:pt x="10798" y="902"/>
                  </a:cubicBezTo>
                  <a:cubicBezTo>
                    <a:pt x="13542" y="904"/>
                    <a:pt x="16000" y="2004"/>
                    <a:pt x="17797" y="3801"/>
                  </a:cubicBezTo>
                  <a:cubicBezTo>
                    <a:pt x="19597" y="5601"/>
                    <a:pt x="20696" y="8058"/>
                    <a:pt x="20698" y="10800"/>
                  </a:cubicBezTo>
                  <a:cubicBezTo>
                    <a:pt x="20696" y="13544"/>
                    <a:pt x="19597" y="15998"/>
                    <a:pt x="17797" y="17799"/>
                  </a:cubicBezTo>
                  <a:close/>
                </a:path>
              </a:pathLst>
            </a:custGeom>
            <a:solidFill>
              <a:srgbClr val="001A4C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6545825" y="4014979"/>
              <a:ext cx="372309" cy="37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34" y="3163"/>
                  </a:moveTo>
                  <a:cubicBezTo>
                    <a:pt x="16474" y="1202"/>
                    <a:pt x="13791" y="3"/>
                    <a:pt x="10798" y="0"/>
                  </a:cubicBezTo>
                  <a:cubicBezTo>
                    <a:pt x="7805" y="3"/>
                    <a:pt x="5127" y="1202"/>
                    <a:pt x="3165" y="3163"/>
                  </a:cubicBezTo>
                  <a:cubicBezTo>
                    <a:pt x="1208" y="5127"/>
                    <a:pt x="3" y="7809"/>
                    <a:pt x="0" y="10800"/>
                  </a:cubicBezTo>
                  <a:cubicBezTo>
                    <a:pt x="3" y="13794"/>
                    <a:pt x="1208" y="16471"/>
                    <a:pt x="3165" y="18437"/>
                  </a:cubicBezTo>
                  <a:cubicBezTo>
                    <a:pt x="5126" y="20393"/>
                    <a:pt x="7805" y="21598"/>
                    <a:pt x="10798" y="21600"/>
                  </a:cubicBezTo>
                  <a:cubicBezTo>
                    <a:pt x="13791" y="21597"/>
                    <a:pt x="16474" y="20392"/>
                    <a:pt x="18434" y="18437"/>
                  </a:cubicBezTo>
                  <a:cubicBezTo>
                    <a:pt x="20399" y="16471"/>
                    <a:pt x="21597" y="13794"/>
                    <a:pt x="21600" y="10800"/>
                  </a:cubicBezTo>
                  <a:cubicBezTo>
                    <a:pt x="21597" y="7809"/>
                    <a:pt x="20398" y="5127"/>
                    <a:pt x="18434" y="3163"/>
                  </a:cubicBezTo>
                  <a:close/>
                  <a:moveTo>
                    <a:pt x="17797" y="17799"/>
                  </a:moveTo>
                  <a:cubicBezTo>
                    <a:pt x="16000" y="19592"/>
                    <a:pt x="13542" y="20697"/>
                    <a:pt x="10798" y="20698"/>
                  </a:cubicBezTo>
                  <a:cubicBezTo>
                    <a:pt x="8055" y="20696"/>
                    <a:pt x="5600" y="19591"/>
                    <a:pt x="3801" y="17799"/>
                  </a:cubicBezTo>
                  <a:cubicBezTo>
                    <a:pt x="2008" y="15998"/>
                    <a:pt x="903" y="13544"/>
                    <a:pt x="902" y="10800"/>
                  </a:cubicBezTo>
                  <a:cubicBezTo>
                    <a:pt x="904" y="8059"/>
                    <a:pt x="2009" y="5600"/>
                    <a:pt x="3801" y="3801"/>
                  </a:cubicBezTo>
                  <a:cubicBezTo>
                    <a:pt x="5600" y="2004"/>
                    <a:pt x="8055" y="904"/>
                    <a:pt x="10798" y="902"/>
                  </a:cubicBezTo>
                  <a:cubicBezTo>
                    <a:pt x="13542" y="904"/>
                    <a:pt x="15999" y="2003"/>
                    <a:pt x="17797" y="3801"/>
                  </a:cubicBezTo>
                  <a:cubicBezTo>
                    <a:pt x="19597" y="5600"/>
                    <a:pt x="20696" y="8059"/>
                    <a:pt x="20698" y="10800"/>
                  </a:cubicBezTo>
                  <a:cubicBezTo>
                    <a:pt x="20696" y="13544"/>
                    <a:pt x="19597" y="15998"/>
                    <a:pt x="17797" y="17799"/>
                  </a:cubicBezTo>
                  <a:close/>
                </a:path>
              </a:pathLst>
            </a:custGeom>
            <a:solidFill>
              <a:srgbClr val="001A4C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2102" name="Shape 2102"/>
          <p:cNvSpPr/>
          <p:nvPr/>
        </p:nvSpPr>
        <p:spPr>
          <a:xfrm>
            <a:off x="942073" y="2352745"/>
            <a:ext cx="2715075" cy="218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1000" dirty="0"/>
          </a:p>
        </p:txBody>
      </p:sp>
      <p:sp>
        <p:nvSpPr>
          <p:cNvPr id="2107" name="Shape 2107"/>
          <p:cNvSpPr/>
          <p:nvPr/>
        </p:nvSpPr>
        <p:spPr>
          <a:xfrm>
            <a:off x="1022335" y="4279319"/>
            <a:ext cx="1346522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Limited Data</a:t>
            </a:r>
            <a:endParaRPr sz="1800" dirty="0"/>
          </a:p>
        </p:txBody>
      </p:sp>
      <p:sp>
        <p:nvSpPr>
          <p:cNvPr id="2109" name="Shape 2109"/>
          <p:cNvSpPr/>
          <p:nvPr/>
        </p:nvSpPr>
        <p:spPr>
          <a:xfrm>
            <a:off x="585373" y="2986681"/>
            <a:ext cx="251397" cy="70747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111" name="Shape 2111"/>
          <p:cNvSpPr/>
          <p:nvPr/>
        </p:nvSpPr>
        <p:spPr>
          <a:xfrm>
            <a:off x="8531815" y="2169869"/>
            <a:ext cx="261610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/>
              <a:t>Privacy and Legal Issues</a:t>
            </a:r>
          </a:p>
        </p:txBody>
      </p:sp>
      <p:sp>
        <p:nvSpPr>
          <p:cNvPr id="2113" name="Shape 2113"/>
          <p:cNvSpPr/>
          <p:nvPr/>
        </p:nvSpPr>
        <p:spPr>
          <a:xfrm>
            <a:off x="579023" y="4032948"/>
            <a:ext cx="251397" cy="70747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115" name="Shape 2115"/>
          <p:cNvSpPr/>
          <p:nvPr/>
        </p:nvSpPr>
        <p:spPr>
          <a:xfrm>
            <a:off x="9346312" y="3156992"/>
            <a:ext cx="175689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Class Imbalance</a:t>
            </a:r>
            <a:endParaRPr sz="1800" dirty="0"/>
          </a:p>
        </p:txBody>
      </p:sp>
      <p:sp>
        <p:nvSpPr>
          <p:cNvPr id="2119" name="Shape 2119"/>
          <p:cNvSpPr/>
          <p:nvPr/>
        </p:nvSpPr>
        <p:spPr>
          <a:xfrm>
            <a:off x="11355230" y="2986681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120" name="Shape 2120"/>
          <p:cNvSpPr/>
          <p:nvPr/>
        </p:nvSpPr>
        <p:spPr>
          <a:xfrm>
            <a:off x="11348880" y="4032948"/>
            <a:ext cx="251397" cy="707473"/>
          </a:xfrm>
          <a:prstGeom prst="rect">
            <a:avLst/>
          </a:prstGeom>
          <a:solidFill>
            <a:srgbClr val="58566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129" name="Shape 2129"/>
          <p:cNvSpPr/>
          <p:nvPr/>
        </p:nvSpPr>
        <p:spPr>
          <a:xfrm>
            <a:off x="9528093" y="4183807"/>
            <a:ext cx="1577355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/>
              <a:t>Noise Labeling</a:t>
            </a:r>
          </a:p>
        </p:txBody>
      </p:sp>
      <p:sp>
        <p:nvSpPr>
          <p:cNvPr id="65" name="Shape 2103"/>
          <p:cNvSpPr/>
          <p:nvPr/>
        </p:nvSpPr>
        <p:spPr>
          <a:xfrm>
            <a:off x="945893" y="2147458"/>
            <a:ext cx="2000548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Object Localization</a:t>
            </a:r>
            <a:endParaRPr sz="1800" dirty="0"/>
          </a:p>
        </p:txBody>
      </p:sp>
      <p:sp>
        <p:nvSpPr>
          <p:cNvPr id="66" name="Shape 2105"/>
          <p:cNvSpPr/>
          <p:nvPr/>
        </p:nvSpPr>
        <p:spPr>
          <a:xfrm>
            <a:off x="585373" y="1938931"/>
            <a:ext cx="251397" cy="70747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7" name="Shape 2107"/>
          <p:cNvSpPr/>
          <p:nvPr/>
        </p:nvSpPr>
        <p:spPr>
          <a:xfrm>
            <a:off x="969104" y="3203467"/>
            <a:ext cx="2321213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/>
              <a:t>Multiple Aspect Ratios</a:t>
            </a:r>
            <a:endParaRPr sz="1800" dirty="0"/>
          </a:p>
        </p:txBody>
      </p:sp>
      <p:sp>
        <p:nvSpPr>
          <p:cNvPr id="68" name="Shape 2109"/>
          <p:cNvSpPr/>
          <p:nvPr/>
        </p:nvSpPr>
        <p:spPr>
          <a:xfrm>
            <a:off x="11355358" y="1880929"/>
            <a:ext cx="251397" cy="70747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476053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40789" y="2873826"/>
            <a:ext cx="2614498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00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5000" dirty="0" smtClean="0">
                <a:solidFill>
                  <a:schemeClr val="accent1"/>
                </a:solidFill>
              </a:rPr>
              <a:t>Contents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785253" y="867014"/>
            <a:ext cx="1" cy="912460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7" name="Shape 57"/>
          <p:cNvSpPr/>
          <p:nvPr/>
        </p:nvSpPr>
        <p:spPr>
          <a:xfrm>
            <a:off x="4683041" y="1871133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 dirty="0"/>
          </a:p>
        </p:txBody>
      </p:sp>
      <p:sp>
        <p:nvSpPr>
          <p:cNvPr id="58" name="Shape 58"/>
          <p:cNvSpPr/>
          <p:nvPr/>
        </p:nvSpPr>
        <p:spPr>
          <a:xfrm>
            <a:off x="4785254" y="2148803"/>
            <a:ext cx="0" cy="1059913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9" name="Shape 59"/>
          <p:cNvSpPr/>
          <p:nvPr/>
        </p:nvSpPr>
        <p:spPr>
          <a:xfrm>
            <a:off x="4683041" y="3284195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0" name="Shape 60"/>
          <p:cNvSpPr/>
          <p:nvPr/>
        </p:nvSpPr>
        <p:spPr>
          <a:xfrm>
            <a:off x="4785254" y="3607122"/>
            <a:ext cx="1" cy="1090042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1" name="Shape 61"/>
          <p:cNvSpPr/>
          <p:nvPr/>
        </p:nvSpPr>
        <p:spPr>
          <a:xfrm>
            <a:off x="4683041" y="4770409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6" name="Shape 66"/>
          <p:cNvSpPr/>
          <p:nvPr/>
        </p:nvSpPr>
        <p:spPr>
          <a:xfrm>
            <a:off x="5249982" y="666706"/>
            <a:ext cx="4539704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bg2"/>
                </a:solidFill>
              </a:rPr>
              <a:t>Chapter </a:t>
            </a:r>
            <a:r>
              <a:rPr lang="it-IT" sz="2000" dirty="0">
                <a:solidFill>
                  <a:schemeClr val="bg2"/>
                </a:solidFill>
              </a:rPr>
              <a:t>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bg2"/>
                </a:solidFill>
              </a:rPr>
              <a:t>Object detection in Medical Images</a:t>
            </a:r>
            <a:endParaRPr lang="en-GB" sz="2250" dirty="0">
              <a:solidFill>
                <a:schemeClr val="bg2"/>
              </a:solidFill>
            </a:endParaRPr>
          </a:p>
        </p:txBody>
      </p:sp>
      <p:sp>
        <p:nvSpPr>
          <p:cNvPr id="67" name="Shape 67"/>
          <p:cNvSpPr/>
          <p:nvPr/>
        </p:nvSpPr>
        <p:spPr>
          <a:xfrm>
            <a:off x="5249982" y="2075558"/>
            <a:ext cx="1761123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000" dirty="0" smtClean="0">
                <a:solidFill>
                  <a:schemeClr val="tx1"/>
                </a:solidFill>
              </a:rPr>
              <a:t>Chapter </a:t>
            </a:r>
            <a:r>
              <a:rPr lang="en-GB" sz="2000" dirty="0">
                <a:solidFill>
                  <a:schemeClr val="tx1"/>
                </a:solidFill>
              </a:rPr>
              <a:t>2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2250" dirty="0" smtClean="0">
                <a:solidFill>
                  <a:schemeClr val="tx1"/>
                </a:solidFill>
              </a:rPr>
              <a:t>Methodology</a:t>
            </a:r>
            <a:endParaRPr sz="2250" dirty="0">
              <a:solidFill>
                <a:schemeClr val="tx1"/>
              </a:solidFill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290276" y="3484410"/>
            <a:ext cx="5851762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bg2"/>
                </a:solidFill>
              </a:rPr>
              <a:t>Chapter </a:t>
            </a:r>
            <a:r>
              <a:rPr lang="it-IT" sz="2000" dirty="0">
                <a:solidFill>
                  <a:schemeClr val="bg2"/>
                </a:solidFill>
              </a:rPr>
              <a:t>3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bg2"/>
                </a:solidFill>
              </a:rPr>
              <a:t>Dataset and Evaluation Metric</a:t>
            </a:r>
            <a:endParaRPr sz="2250" dirty="0">
              <a:solidFill>
                <a:schemeClr val="bg2"/>
              </a:solidFill>
            </a:endParaRPr>
          </a:p>
        </p:txBody>
      </p:sp>
      <p:sp>
        <p:nvSpPr>
          <p:cNvPr id="12" name="Shape 60"/>
          <p:cNvSpPr/>
          <p:nvPr/>
        </p:nvSpPr>
        <p:spPr>
          <a:xfrm>
            <a:off x="4785253" y="5048079"/>
            <a:ext cx="1" cy="1090042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5" name="Shape 68"/>
          <p:cNvSpPr/>
          <p:nvPr/>
        </p:nvSpPr>
        <p:spPr>
          <a:xfrm>
            <a:off x="5290276" y="4974834"/>
            <a:ext cx="5851762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4500">
                <a:solidFill>
                  <a:srgbClr val="6E76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000" dirty="0" smtClean="0">
                <a:solidFill>
                  <a:schemeClr val="bg2"/>
                </a:solidFill>
              </a:rPr>
              <a:t>Chapter 4</a:t>
            </a:r>
            <a:endParaRPr lang="it-IT" sz="20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it-IT" sz="2250" dirty="0" smtClean="0">
                <a:solidFill>
                  <a:schemeClr val="bg2"/>
                </a:solidFill>
              </a:rPr>
              <a:t>Experiment Results</a:t>
            </a:r>
            <a:endParaRPr sz="2250" dirty="0">
              <a:solidFill>
                <a:schemeClr val="bg2"/>
              </a:solidFill>
            </a:endParaRPr>
          </a:p>
        </p:txBody>
      </p:sp>
      <p:sp>
        <p:nvSpPr>
          <p:cNvPr id="16" name="Shape 61"/>
          <p:cNvSpPr/>
          <p:nvPr/>
        </p:nvSpPr>
        <p:spPr>
          <a:xfrm>
            <a:off x="4683041" y="597221"/>
            <a:ext cx="204425" cy="20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06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8793954" y="2525401"/>
            <a:ext cx="1" cy="41910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16" name="Shape 416"/>
          <p:cNvSpPr/>
          <p:nvPr/>
        </p:nvSpPr>
        <p:spPr>
          <a:xfrm>
            <a:off x="6242785" y="2918421"/>
            <a:ext cx="1" cy="41910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17" name="Shape 417"/>
          <p:cNvSpPr/>
          <p:nvPr/>
        </p:nvSpPr>
        <p:spPr>
          <a:xfrm>
            <a:off x="10102473" y="2918353"/>
            <a:ext cx="1" cy="41910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20" name="Shape 420"/>
          <p:cNvSpPr/>
          <p:nvPr/>
        </p:nvSpPr>
        <p:spPr>
          <a:xfrm>
            <a:off x="4965280" y="1213408"/>
            <a:ext cx="2146719" cy="419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21" name="Shape 421"/>
          <p:cNvSpPr/>
          <p:nvPr/>
        </p:nvSpPr>
        <p:spPr>
          <a:xfrm>
            <a:off x="5061785" y="1291894"/>
            <a:ext cx="1954061" cy="28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500" dirty="0" smtClean="0"/>
              <a:t>Object Detectors (OD)</a:t>
            </a:r>
            <a:endParaRPr sz="1500" dirty="0"/>
          </a:p>
        </p:txBody>
      </p:sp>
      <p:sp>
        <p:nvSpPr>
          <p:cNvPr id="422" name="Shape 422"/>
          <p:cNvSpPr/>
          <p:nvPr/>
        </p:nvSpPr>
        <p:spPr>
          <a:xfrm>
            <a:off x="7875784" y="2160786"/>
            <a:ext cx="1836341" cy="419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23" name="Shape 423"/>
          <p:cNvSpPr/>
          <p:nvPr/>
        </p:nvSpPr>
        <p:spPr>
          <a:xfrm>
            <a:off x="8193167" y="2240317"/>
            <a:ext cx="1211165" cy="28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500" dirty="0" smtClean="0"/>
              <a:t>DL based OD</a:t>
            </a:r>
            <a:endParaRPr sz="1500" dirty="0"/>
          </a:p>
        </p:txBody>
      </p:sp>
      <p:sp>
        <p:nvSpPr>
          <p:cNvPr id="432" name="Shape 432"/>
          <p:cNvSpPr/>
          <p:nvPr/>
        </p:nvSpPr>
        <p:spPr>
          <a:xfrm>
            <a:off x="9096042" y="3325283"/>
            <a:ext cx="2232358" cy="419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33" name="Shape 433"/>
          <p:cNvSpPr/>
          <p:nvPr/>
        </p:nvSpPr>
        <p:spPr>
          <a:xfrm>
            <a:off x="9204336" y="3397077"/>
            <a:ext cx="2023887" cy="28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500" dirty="0" smtClean="0"/>
              <a:t>Transformer-based OD</a:t>
            </a:r>
            <a:endParaRPr sz="1500" dirty="0"/>
          </a:p>
        </p:txBody>
      </p:sp>
      <p:sp>
        <p:nvSpPr>
          <p:cNvPr id="434" name="Shape 434"/>
          <p:cNvSpPr/>
          <p:nvPr/>
        </p:nvSpPr>
        <p:spPr>
          <a:xfrm>
            <a:off x="2669015" y="2370336"/>
            <a:ext cx="5206599" cy="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35" name="Shape 435"/>
          <p:cNvSpPr/>
          <p:nvPr/>
        </p:nvSpPr>
        <p:spPr>
          <a:xfrm flipV="1">
            <a:off x="6242785" y="2918328"/>
            <a:ext cx="3872499" cy="19432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36" name="Shape 436"/>
          <p:cNvSpPr/>
          <p:nvPr/>
        </p:nvSpPr>
        <p:spPr>
          <a:xfrm>
            <a:off x="5948201" y="1646022"/>
            <a:ext cx="3537" cy="730224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58" name="Shape 458"/>
          <p:cNvSpPr/>
          <p:nvPr/>
        </p:nvSpPr>
        <p:spPr>
          <a:xfrm>
            <a:off x="9274027" y="3745243"/>
            <a:ext cx="8567" cy="111508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59" name="Shape 459"/>
          <p:cNvSpPr/>
          <p:nvPr/>
        </p:nvSpPr>
        <p:spPr>
          <a:xfrm>
            <a:off x="9478270" y="4000963"/>
            <a:ext cx="1749953" cy="4000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60" name="Shape 460"/>
          <p:cNvSpPr/>
          <p:nvPr/>
        </p:nvSpPr>
        <p:spPr>
          <a:xfrm>
            <a:off x="9279116" y="4200988"/>
            <a:ext cx="194102" cy="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61" name="Shape 461"/>
          <p:cNvSpPr/>
          <p:nvPr/>
        </p:nvSpPr>
        <p:spPr>
          <a:xfrm>
            <a:off x="9478270" y="4660304"/>
            <a:ext cx="1749953" cy="4000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63" name="Shape 463"/>
          <p:cNvSpPr/>
          <p:nvPr/>
        </p:nvSpPr>
        <p:spPr>
          <a:xfrm>
            <a:off x="9279099" y="4860329"/>
            <a:ext cx="194102" cy="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26" name="Shape 426"/>
          <p:cNvSpPr/>
          <p:nvPr/>
        </p:nvSpPr>
        <p:spPr>
          <a:xfrm>
            <a:off x="832674" y="2190928"/>
            <a:ext cx="1836341" cy="419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27" name="Shape 427"/>
          <p:cNvSpPr/>
          <p:nvPr/>
        </p:nvSpPr>
        <p:spPr>
          <a:xfrm>
            <a:off x="1161095" y="2259414"/>
            <a:ext cx="1286506" cy="28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500" dirty="0" smtClean="0"/>
              <a:t>Traditional OD</a:t>
            </a:r>
            <a:endParaRPr sz="1500" dirty="0"/>
          </a:p>
        </p:txBody>
      </p:sp>
      <p:sp>
        <p:nvSpPr>
          <p:cNvPr id="437" name="Shape 437"/>
          <p:cNvSpPr/>
          <p:nvPr/>
        </p:nvSpPr>
        <p:spPr>
          <a:xfrm flipH="1">
            <a:off x="1010011" y="2604075"/>
            <a:ext cx="1" cy="178174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38" name="Shape 438"/>
          <p:cNvSpPr/>
          <p:nvPr/>
        </p:nvSpPr>
        <p:spPr>
          <a:xfrm>
            <a:off x="1214253" y="2859795"/>
            <a:ext cx="1440889" cy="4000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39" name="Shape 439"/>
          <p:cNvSpPr/>
          <p:nvPr/>
        </p:nvSpPr>
        <p:spPr>
          <a:xfrm>
            <a:off x="1015098" y="3059820"/>
            <a:ext cx="194102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40" name="Shape 440"/>
          <p:cNvSpPr/>
          <p:nvPr/>
        </p:nvSpPr>
        <p:spPr>
          <a:xfrm>
            <a:off x="1214253" y="3519137"/>
            <a:ext cx="1440889" cy="4000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41" name="Shape 441"/>
          <p:cNvSpPr/>
          <p:nvPr/>
        </p:nvSpPr>
        <p:spPr>
          <a:xfrm>
            <a:off x="1214253" y="4178478"/>
            <a:ext cx="1440889" cy="4000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42" name="Shape 442"/>
          <p:cNvSpPr/>
          <p:nvPr/>
        </p:nvSpPr>
        <p:spPr>
          <a:xfrm>
            <a:off x="1015082" y="3719162"/>
            <a:ext cx="194102" cy="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43" name="Shape 443"/>
          <p:cNvSpPr/>
          <p:nvPr/>
        </p:nvSpPr>
        <p:spPr>
          <a:xfrm>
            <a:off x="1015082" y="4378503"/>
            <a:ext cx="194102" cy="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65" name="Shape 465"/>
          <p:cNvSpPr/>
          <p:nvPr/>
        </p:nvSpPr>
        <p:spPr>
          <a:xfrm>
            <a:off x="1303657" y="2923341"/>
            <a:ext cx="987450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VJ Detector</a:t>
            </a:r>
            <a:endParaRPr sz="1400" dirty="0"/>
          </a:p>
        </p:txBody>
      </p:sp>
      <p:sp>
        <p:nvSpPr>
          <p:cNvPr id="466" name="Shape 466"/>
          <p:cNvSpPr/>
          <p:nvPr/>
        </p:nvSpPr>
        <p:spPr>
          <a:xfrm>
            <a:off x="1303657" y="3579442"/>
            <a:ext cx="1186222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HOG Detector</a:t>
            </a:r>
            <a:endParaRPr sz="1400" dirty="0"/>
          </a:p>
        </p:txBody>
      </p:sp>
      <p:sp>
        <p:nvSpPr>
          <p:cNvPr id="467" name="Shape 467"/>
          <p:cNvSpPr/>
          <p:nvPr/>
        </p:nvSpPr>
        <p:spPr>
          <a:xfrm>
            <a:off x="1303657" y="4234550"/>
            <a:ext cx="1176604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DPM Detector</a:t>
            </a:r>
            <a:endParaRPr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6535266" y="4034500"/>
            <a:ext cx="1836341" cy="2394084"/>
            <a:chOff x="6447034" y="3325283"/>
            <a:chExt cx="1836341" cy="2394084"/>
          </a:xfrm>
          <a:solidFill>
            <a:schemeClr val="bg1"/>
          </a:solidFill>
        </p:grpSpPr>
        <p:sp>
          <p:nvSpPr>
            <p:cNvPr id="430" name="Shape 430"/>
            <p:cNvSpPr/>
            <p:nvPr/>
          </p:nvSpPr>
          <p:spPr>
            <a:xfrm>
              <a:off x="6447034" y="3325283"/>
              <a:ext cx="1836341" cy="4191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431" name="Shape 431"/>
            <p:cNvSpPr/>
            <p:nvPr/>
          </p:nvSpPr>
          <p:spPr>
            <a:xfrm>
              <a:off x="6810002" y="3405079"/>
              <a:ext cx="1292020" cy="2821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500" dirty="0" smtClean="0"/>
                <a:t>One-stage OD</a:t>
              </a:r>
              <a:endParaRPr sz="1500" dirty="0"/>
            </a:p>
          </p:txBody>
        </p:sp>
        <p:sp>
          <p:nvSpPr>
            <p:cNvPr id="451" name="Shape 451"/>
            <p:cNvSpPr/>
            <p:nvPr/>
          </p:nvSpPr>
          <p:spPr>
            <a:xfrm>
              <a:off x="6634750" y="3744912"/>
              <a:ext cx="1" cy="1781747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452" name="Shape 452"/>
            <p:cNvSpPr/>
            <p:nvPr/>
          </p:nvSpPr>
          <p:spPr>
            <a:xfrm>
              <a:off x="6838991" y="4000632"/>
              <a:ext cx="1440888" cy="400051"/>
            </a:xfrm>
            <a:prstGeom prst="rect">
              <a:avLst/>
            </a:prstGeom>
            <a:grpFill/>
            <a:ln w="38100">
              <a:solidFill>
                <a:schemeClr val="accent5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453" name="Shape 453"/>
            <p:cNvSpPr/>
            <p:nvPr/>
          </p:nvSpPr>
          <p:spPr>
            <a:xfrm>
              <a:off x="6639837" y="4200657"/>
              <a:ext cx="194101" cy="1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454" name="Shape 454"/>
            <p:cNvSpPr/>
            <p:nvPr/>
          </p:nvSpPr>
          <p:spPr>
            <a:xfrm>
              <a:off x="6838991" y="4659974"/>
              <a:ext cx="1440888" cy="400051"/>
            </a:xfrm>
            <a:prstGeom prst="rect">
              <a:avLst/>
            </a:prstGeom>
            <a:grpFill/>
            <a:ln w="38100">
              <a:solidFill>
                <a:schemeClr val="accent5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455" name="Shape 455"/>
            <p:cNvSpPr/>
            <p:nvPr/>
          </p:nvSpPr>
          <p:spPr>
            <a:xfrm>
              <a:off x="6838991" y="5319316"/>
              <a:ext cx="1440888" cy="400051"/>
            </a:xfrm>
            <a:prstGeom prst="rect">
              <a:avLst/>
            </a:prstGeom>
            <a:grpFill/>
            <a:ln w="38100">
              <a:solidFill>
                <a:schemeClr val="accent5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456" name="Shape 456"/>
            <p:cNvSpPr/>
            <p:nvPr/>
          </p:nvSpPr>
          <p:spPr>
            <a:xfrm>
              <a:off x="6639820" y="4859999"/>
              <a:ext cx="194102" cy="1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457" name="Shape 457"/>
            <p:cNvSpPr/>
            <p:nvPr/>
          </p:nvSpPr>
          <p:spPr>
            <a:xfrm>
              <a:off x="6639820" y="5519341"/>
              <a:ext cx="194102" cy="1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1600"/>
            </a:p>
          </p:txBody>
        </p:sp>
        <p:sp>
          <p:nvSpPr>
            <p:cNvPr id="471" name="Shape 471"/>
            <p:cNvSpPr/>
            <p:nvPr/>
          </p:nvSpPr>
          <p:spPr>
            <a:xfrm>
              <a:off x="7235415" y="4071807"/>
              <a:ext cx="549831" cy="266740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2800">
                  <a:solidFill>
                    <a:srgbClr val="53585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/>
                <a:t>YOLO</a:t>
              </a:r>
              <a:endParaRPr sz="1400" dirty="0"/>
            </a:p>
          </p:txBody>
        </p:sp>
        <p:sp>
          <p:nvSpPr>
            <p:cNvPr id="472" name="Shape 472"/>
            <p:cNvSpPr/>
            <p:nvPr/>
          </p:nvSpPr>
          <p:spPr>
            <a:xfrm>
              <a:off x="7294726" y="4723666"/>
              <a:ext cx="421590" cy="266740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2800">
                  <a:solidFill>
                    <a:srgbClr val="53585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/>
                <a:t>SSD</a:t>
              </a:r>
              <a:endParaRPr sz="1400" dirty="0"/>
            </a:p>
          </p:txBody>
        </p:sp>
        <p:sp>
          <p:nvSpPr>
            <p:cNvPr id="473" name="Shape 473"/>
            <p:cNvSpPr/>
            <p:nvPr/>
          </p:nvSpPr>
          <p:spPr>
            <a:xfrm>
              <a:off x="7127194" y="5383008"/>
              <a:ext cx="847989" cy="266740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2800">
                  <a:solidFill>
                    <a:srgbClr val="53585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/>
                <a:t>RetinaNet</a:t>
              </a:r>
              <a:endParaRPr sz="1400" dirty="0"/>
            </a:p>
          </p:txBody>
        </p:sp>
      </p:grpSp>
      <p:sp>
        <p:nvSpPr>
          <p:cNvPr id="474" name="Shape 474"/>
          <p:cNvSpPr/>
          <p:nvPr/>
        </p:nvSpPr>
        <p:spPr>
          <a:xfrm>
            <a:off x="9598729" y="4070330"/>
            <a:ext cx="1549720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Vision Transformer</a:t>
            </a:r>
            <a:endParaRPr sz="1400" dirty="0"/>
          </a:p>
        </p:txBody>
      </p:sp>
      <p:sp>
        <p:nvSpPr>
          <p:cNvPr id="475" name="Shape 475"/>
          <p:cNvSpPr/>
          <p:nvPr/>
        </p:nvSpPr>
        <p:spPr>
          <a:xfrm>
            <a:off x="9598729" y="4732847"/>
            <a:ext cx="1453603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Swin Transformer</a:t>
            </a:r>
            <a:endParaRPr sz="1400" dirty="0"/>
          </a:p>
        </p:txBody>
      </p:sp>
      <p:sp>
        <p:nvSpPr>
          <p:cNvPr id="66" name="Shape 2056"/>
          <p:cNvSpPr txBox="1">
            <a:spLocks/>
          </p:cNvSpPr>
          <p:nvPr/>
        </p:nvSpPr>
        <p:spPr>
          <a:xfrm>
            <a:off x="2773866" y="310684"/>
            <a:ext cx="665751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>
            <a:lvl1pPr algn="ctr" defTabSz="412750">
              <a:defRPr sz="25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1143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2286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3429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4572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5715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6858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8001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914400" algn="ctr" defTabSz="41275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800" kern="0" dirty="0" smtClean="0">
                <a:solidFill>
                  <a:schemeClr val="accent1">
                    <a:lumMod val="75000"/>
                  </a:schemeClr>
                </a:solidFill>
              </a:rPr>
              <a:t>Algorithms for Object Detection</a:t>
            </a:r>
            <a:endParaRPr lang="en-US" sz="2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2" name="Shape 430"/>
          <p:cNvSpPr/>
          <p:nvPr/>
        </p:nvSpPr>
        <p:spPr>
          <a:xfrm>
            <a:off x="3887882" y="4031537"/>
            <a:ext cx="1836341" cy="419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73" name="Shape 431"/>
          <p:cNvSpPr/>
          <p:nvPr/>
        </p:nvSpPr>
        <p:spPr>
          <a:xfrm>
            <a:off x="4166450" y="4089299"/>
            <a:ext cx="1281376" cy="28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500" dirty="0" smtClean="0"/>
              <a:t>Two-stage OD</a:t>
            </a:r>
            <a:endParaRPr sz="1500" dirty="0"/>
          </a:p>
        </p:txBody>
      </p:sp>
      <p:sp>
        <p:nvSpPr>
          <p:cNvPr id="74" name="Shape 451"/>
          <p:cNvSpPr/>
          <p:nvPr/>
        </p:nvSpPr>
        <p:spPr>
          <a:xfrm>
            <a:off x="4075598" y="4451166"/>
            <a:ext cx="1" cy="1781747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75" name="Shape 452"/>
          <p:cNvSpPr/>
          <p:nvPr/>
        </p:nvSpPr>
        <p:spPr>
          <a:xfrm>
            <a:off x="4279839" y="4706886"/>
            <a:ext cx="1440888" cy="4000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76" name="Shape 453"/>
          <p:cNvSpPr/>
          <p:nvPr/>
        </p:nvSpPr>
        <p:spPr>
          <a:xfrm>
            <a:off x="4080685" y="4906911"/>
            <a:ext cx="194101" cy="1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77" name="Shape 454"/>
          <p:cNvSpPr/>
          <p:nvPr/>
        </p:nvSpPr>
        <p:spPr>
          <a:xfrm>
            <a:off x="4279839" y="5366228"/>
            <a:ext cx="1440888" cy="4000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78" name="Shape 455"/>
          <p:cNvSpPr/>
          <p:nvPr/>
        </p:nvSpPr>
        <p:spPr>
          <a:xfrm>
            <a:off x="4279839" y="6025570"/>
            <a:ext cx="1440888" cy="4000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79" name="Shape 456"/>
          <p:cNvSpPr/>
          <p:nvPr/>
        </p:nvSpPr>
        <p:spPr>
          <a:xfrm>
            <a:off x="4080668" y="5566253"/>
            <a:ext cx="194102" cy="1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80" name="Shape 457"/>
          <p:cNvSpPr/>
          <p:nvPr/>
        </p:nvSpPr>
        <p:spPr>
          <a:xfrm>
            <a:off x="4080668" y="6225595"/>
            <a:ext cx="194102" cy="1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81" name="Shape 471"/>
          <p:cNvSpPr/>
          <p:nvPr/>
        </p:nvSpPr>
        <p:spPr>
          <a:xfrm>
            <a:off x="4676263" y="4778061"/>
            <a:ext cx="629981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R-CNN</a:t>
            </a:r>
            <a:endParaRPr sz="1400" dirty="0"/>
          </a:p>
        </p:txBody>
      </p:sp>
      <p:sp>
        <p:nvSpPr>
          <p:cNvPr id="82" name="Shape 472"/>
          <p:cNvSpPr/>
          <p:nvPr/>
        </p:nvSpPr>
        <p:spPr>
          <a:xfrm>
            <a:off x="4470596" y="5432883"/>
            <a:ext cx="1027525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Fast R-CNN</a:t>
            </a:r>
            <a:endParaRPr sz="1400" dirty="0"/>
          </a:p>
        </p:txBody>
      </p:sp>
      <p:sp>
        <p:nvSpPr>
          <p:cNvPr id="83" name="Shape 473"/>
          <p:cNvSpPr/>
          <p:nvPr/>
        </p:nvSpPr>
        <p:spPr>
          <a:xfrm>
            <a:off x="4434030" y="6092225"/>
            <a:ext cx="1186222" cy="266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800">
                <a:solidFill>
                  <a:srgbClr val="53585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/>
              <a:t>Faster R-CNN</a:t>
            </a:r>
            <a:endParaRPr sz="1400" dirty="0"/>
          </a:p>
        </p:txBody>
      </p:sp>
      <p:sp>
        <p:nvSpPr>
          <p:cNvPr id="84" name="Shape 432"/>
          <p:cNvSpPr/>
          <p:nvPr/>
        </p:nvSpPr>
        <p:spPr>
          <a:xfrm>
            <a:off x="5176696" y="3304809"/>
            <a:ext cx="2132181" cy="419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85" name="Shape 433"/>
          <p:cNvSpPr/>
          <p:nvPr/>
        </p:nvSpPr>
        <p:spPr>
          <a:xfrm>
            <a:off x="5548818" y="3388203"/>
            <a:ext cx="1389804" cy="28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500" dirty="0" smtClean="0"/>
              <a:t>CNN-based OD</a:t>
            </a:r>
            <a:endParaRPr sz="1500" dirty="0"/>
          </a:p>
        </p:txBody>
      </p:sp>
      <p:sp>
        <p:nvSpPr>
          <p:cNvPr id="86" name="Shape 417"/>
          <p:cNvSpPr/>
          <p:nvPr/>
        </p:nvSpPr>
        <p:spPr>
          <a:xfrm>
            <a:off x="7757210" y="3521827"/>
            <a:ext cx="1438" cy="506764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87" name="Shape 417"/>
          <p:cNvSpPr/>
          <p:nvPr/>
        </p:nvSpPr>
        <p:spPr>
          <a:xfrm flipH="1">
            <a:off x="4724042" y="3516719"/>
            <a:ext cx="2592" cy="511872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88" name="Shape 435"/>
          <p:cNvSpPr/>
          <p:nvPr/>
        </p:nvSpPr>
        <p:spPr>
          <a:xfrm>
            <a:off x="4728363" y="3533090"/>
            <a:ext cx="474928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89" name="Shape 435"/>
          <p:cNvSpPr/>
          <p:nvPr/>
        </p:nvSpPr>
        <p:spPr>
          <a:xfrm flipV="1">
            <a:off x="7308876" y="3533090"/>
            <a:ext cx="451209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888433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CNN-based Object Detectors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hape 97"/>
          <p:cNvSpPr txBox="1">
            <a:spLocks/>
          </p:cNvSpPr>
          <p:nvPr/>
        </p:nvSpPr>
        <p:spPr>
          <a:xfrm>
            <a:off x="-807228" y="1665672"/>
            <a:ext cx="5636058" cy="323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kern="0" dirty="0" smtClean="0">
                <a:solidFill>
                  <a:schemeClr val="accent1">
                    <a:lumMod val="75000"/>
                  </a:schemeClr>
                </a:solidFill>
              </a:rPr>
              <a:t>Two-stage object detector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8" name="Shape 97"/>
          <p:cNvSpPr txBox="1">
            <a:spLocks/>
          </p:cNvSpPr>
          <p:nvPr/>
        </p:nvSpPr>
        <p:spPr>
          <a:xfrm>
            <a:off x="-900545" y="4086181"/>
            <a:ext cx="5636058" cy="323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412750">
              <a:spcBef>
                <a:spcPts val="2950"/>
              </a:spcBef>
              <a:buSzTx/>
              <a:buNone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  <a:lvl2pPr marL="635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2pPr>
            <a:lvl3pPr marL="952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3pPr>
            <a:lvl4pPr marL="12700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4pPr>
            <a:lvl5pPr marL="1587500" indent="-317500" defTabSz="412750">
              <a:spcBef>
                <a:spcPts val="2950"/>
              </a:spcBef>
              <a:buSzPct val="75000"/>
              <a:buChar char="•"/>
              <a:defRPr sz="1500">
                <a:solidFill>
                  <a:srgbClr val="A6AAA9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5pPr>
            <a:lvl6pPr marL="1905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6pPr>
            <a:lvl7pPr marL="2222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7pPr>
            <a:lvl8pPr marL="25400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8pPr>
            <a:lvl9pPr marL="2857500" indent="-317500" defTabSz="412750">
              <a:spcBef>
                <a:spcPts val="2950"/>
              </a:spcBef>
              <a:buSzPct val="75000"/>
              <a:buChar char="•"/>
              <a:defRPr sz="2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kern="0" dirty="0" smtClean="0">
                <a:solidFill>
                  <a:schemeClr val="accent1">
                    <a:lumMod val="75000"/>
                  </a:schemeClr>
                </a:solidFill>
              </a:rPr>
              <a:t>One-stage object detector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88" y="1109805"/>
            <a:ext cx="2926976" cy="2976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57" y="4478435"/>
            <a:ext cx="8096250" cy="22288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9810" y="2057926"/>
            <a:ext cx="4254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Faster R-CNN by </a:t>
            </a:r>
            <a:r>
              <a:rPr lang="en-US" dirty="0" err="1" smtClean="0"/>
              <a:t>Shaoqing</a:t>
            </a:r>
            <a:r>
              <a:rPr lang="en-US" dirty="0" smtClean="0"/>
              <a:t> Ren et al.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8575" y="4478435"/>
            <a:ext cx="4254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RetinaNet by </a:t>
            </a:r>
            <a:r>
              <a:rPr lang="en-US" dirty="0" err="1" smtClean="0"/>
              <a:t>Tsung</a:t>
            </a:r>
            <a:r>
              <a:rPr lang="en-US" dirty="0" smtClean="0"/>
              <a:t>-Yi Lin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127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TheMarketing_Color01">
      <a:dk1>
        <a:srgbClr val="000000"/>
      </a:dk1>
      <a:lt1>
        <a:srgbClr val="FFFFFF"/>
      </a:lt1>
      <a:dk2>
        <a:srgbClr val="2E3E4F"/>
      </a:dk2>
      <a:lt2>
        <a:srgbClr val="DCDEE0"/>
      </a:lt2>
      <a:accent1>
        <a:srgbClr val="327E99"/>
      </a:accent1>
      <a:accent2>
        <a:srgbClr val="2BA187"/>
      </a:accent2>
      <a:accent3>
        <a:srgbClr val="9FBC62"/>
      </a:accent3>
      <a:accent4>
        <a:srgbClr val="58566A"/>
      </a:accent4>
      <a:accent5>
        <a:srgbClr val="BF3B36"/>
      </a:accent5>
      <a:accent6>
        <a:srgbClr val="F39D3D"/>
      </a:accent6>
      <a:hlink>
        <a:srgbClr val="2E3E4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7620</TotalTime>
  <Words>2064</Words>
  <Application>Microsoft Office PowerPoint</Application>
  <PresentationFormat>Widescreen</PresentationFormat>
  <Paragraphs>378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Gill Sans</vt:lpstr>
      <vt:lpstr>Helvetica Light</vt:lpstr>
      <vt:lpstr>LMRoman10-Regular</vt:lpstr>
      <vt:lpstr>Roboto Medium</vt:lpstr>
      <vt:lpstr>Roboto Regular</vt:lpstr>
      <vt:lpstr>Office Theme</vt:lpstr>
      <vt:lpstr>White</vt:lpstr>
      <vt:lpstr>PowerPoint Presentation</vt:lpstr>
      <vt:lpstr>Introductions</vt:lpstr>
      <vt:lpstr>Introductions</vt:lpstr>
      <vt:lpstr>PowerPoint Presentation</vt:lpstr>
      <vt:lpstr>What is Object Detection?</vt:lpstr>
      <vt:lpstr>Challenges in Domain Problem</vt:lpstr>
      <vt:lpstr>PowerPoint Presentation</vt:lpstr>
      <vt:lpstr>PowerPoint Presentation</vt:lpstr>
      <vt:lpstr>CNN-based Object Detectors</vt:lpstr>
      <vt:lpstr>Transformer-based Object Detectors</vt:lpstr>
      <vt:lpstr>PowerPoint Presentation</vt:lpstr>
      <vt:lpstr>Data Collection</vt:lpstr>
      <vt:lpstr>Data Exploration</vt:lpstr>
      <vt:lpstr>Data Processing</vt:lpstr>
      <vt:lpstr>Data Processing</vt:lpstr>
      <vt:lpstr>Data Processing</vt:lpstr>
      <vt:lpstr>Evaluation Metrics</vt:lpstr>
      <vt:lpstr>Evaluation Metrics</vt:lpstr>
      <vt:lpstr>PowerPoint Presentation</vt:lpstr>
      <vt:lpstr>Experiment Results</vt:lpstr>
      <vt:lpstr>Experiment Results</vt:lpstr>
      <vt:lpstr>Experiment Results</vt:lpstr>
      <vt:lpstr>Experiment Results</vt:lpstr>
      <vt:lpstr>Experiment Results</vt:lpstr>
      <vt:lpstr>Experiment Results</vt:lpstr>
      <vt:lpstr>Experiment Results</vt:lpstr>
      <vt:lpstr>Inference Results</vt:lpstr>
      <vt:lpstr>Inference Results</vt:lpstr>
      <vt:lpstr>Inference Results</vt:lpstr>
      <vt:lpstr>Conclusion</vt:lpstr>
      <vt:lpstr>Feature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Bang</dc:creator>
  <cp:lastModifiedBy>Tran Bang</cp:lastModifiedBy>
  <cp:revision>115</cp:revision>
  <dcterms:created xsi:type="dcterms:W3CDTF">2022-10-17T21:12:02Z</dcterms:created>
  <dcterms:modified xsi:type="dcterms:W3CDTF">2022-11-07T21:43:30Z</dcterms:modified>
</cp:coreProperties>
</file>